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28"/>
  </p:notesMasterIdLst>
  <p:handoutMasterIdLst>
    <p:handoutMasterId r:id="rId129"/>
  </p:handoutMasterIdLst>
  <p:sldIdLst>
    <p:sldId id="256" r:id="rId2"/>
    <p:sldId id="451" r:id="rId3"/>
    <p:sldId id="460" r:id="rId4"/>
    <p:sldId id="594" r:id="rId5"/>
    <p:sldId id="452" r:id="rId6"/>
    <p:sldId id="453" r:id="rId7"/>
    <p:sldId id="617" r:id="rId8"/>
    <p:sldId id="454" r:id="rId9"/>
    <p:sldId id="455" r:id="rId10"/>
    <p:sldId id="461" r:id="rId11"/>
    <p:sldId id="456" r:id="rId12"/>
    <p:sldId id="540" r:id="rId13"/>
    <p:sldId id="723" r:id="rId14"/>
    <p:sldId id="618" r:id="rId15"/>
    <p:sldId id="458" r:id="rId16"/>
    <p:sldId id="698" r:id="rId17"/>
    <p:sldId id="601" r:id="rId18"/>
    <p:sldId id="726" r:id="rId19"/>
    <p:sldId id="543" r:id="rId20"/>
    <p:sldId id="616" r:id="rId21"/>
    <p:sldId id="730" r:id="rId22"/>
    <p:sldId id="476" r:id="rId23"/>
    <p:sldId id="480" r:id="rId24"/>
    <p:sldId id="736" r:id="rId25"/>
    <p:sldId id="745" r:id="rId26"/>
    <p:sldId id="741" r:id="rId27"/>
    <p:sldId id="737" r:id="rId28"/>
    <p:sldId id="738" r:id="rId29"/>
    <p:sldId id="739" r:id="rId30"/>
    <p:sldId id="742" r:id="rId31"/>
    <p:sldId id="740" r:id="rId32"/>
    <p:sldId id="743" r:id="rId33"/>
    <p:sldId id="744" r:id="rId34"/>
    <p:sldId id="731" r:id="rId35"/>
    <p:sldId id="732" r:id="rId36"/>
    <p:sldId id="733" r:id="rId37"/>
    <p:sldId id="481" r:id="rId38"/>
    <p:sldId id="482" r:id="rId39"/>
    <p:sldId id="483" r:id="rId40"/>
    <p:sldId id="484" r:id="rId41"/>
    <p:sldId id="485" r:id="rId42"/>
    <p:sldId id="486" r:id="rId43"/>
    <p:sldId id="587" r:id="rId44"/>
    <p:sldId id="607" r:id="rId45"/>
    <p:sldId id="489" r:id="rId46"/>
    <p:sldId id="490" r:id="rId47"/>
    <p:sldId id="750" r:id="rId48"/>
    <p:sldId id="492" r:id="rId49"/>
    <p:sldId id="493" r:id="rId50"/>
    <p:sldId id="761" r:id="rId51"/>
    <p:sldId id="500" r:id="rId52"/>
    <p:sldId id="751" r:id="rId53"/>
    <p:sldId id="753" r:id="rId54"/>
    <p:sldId id="762" r:id="rId55"/>
    <p:sldId id="754" r:id="rId56"/>
    <p:sldId id="752" r:id="rId57"/>
    <p:sldId id="755" r:id="rId58"/>
    <p:sldId id="763" r:id="rId59"/>
    <p:sldId id="756" r:id="rId60"/>
    <p:sldId id="749" r:id="rId61"/>
    <p:sldId id="494" r:id="rId62"/>
    <p:sldId id="633" r:id="rId63"/>
    <p:sldId id="495" r:id="rId64"/>
    <p:sldId id="506" r:id="rId65"/>
    <p:sldId id="625" r:id="rId66"/>
    <p:sldId id="758" r:id="rId67"/>
    <p:sldId id="509" r:id="rId68"/>
    <p:sldId id="710" r:id="rId69"/>
    <p:sldId id="712" r:id="rId70"/>
    <p:sldId id="510" r:id="rId71"/>
    <p:sldId id="765" r:id="rId72"/>
    <p:sldId id="604" r:id="rId73"/>
    <p:sldId id="605" r:id="rId74"/>
    <p:sldId id="516" r:id="rId75"/>
    <p:sldId id="696" r:id="rId76"/>
    <p:sldId id="713" r:id="rId77"/>
    <p:sldId id="714" r:id="rId78"/>
    <p:sldId id="517" r:id="rId79"/>
    <p:sldId id="546" r:id="rId80"/>
    <p:sldId id="717" r:id="rId81"/>
    <p:sldId id="560" r:id="rId82"/>
    <p:sldId id="620" r:id="rId83"/>
    <p:sldId id="634" r:id="rId84"/>
    <p:sldId id="547" r:id="rId85"/>
    <p:sldId id="548" r:id="rId86"/>
    <p:sldId id="550" r:id="rId87"/>
    <p:sldId id="551" r:id="rId88"/>
    <p:sldId id="552" r:id="rId89"/>
    <p:sldId id="553" r:id="rId90"/>
    <p:sldId id="636" r:id="rId91"/>
    <p:sldId id="635" r:id="rId92"/>
    <p:sldId id="518" r:id="rId93"/>
    <p:sldId id="519" r:id="rId94"/>
    <p:sldId id="522" r:id="rId95"/>
    <p:sldId id="524" r:id="rId96"/>
    <p:sldId id="525" r:id="rId97"/>
    <p:sldId id="559" r:id="rId98"/>
    <p:sldId id="697" r:id="rId99"/>
    <p:sldId id="715" r:id="rId100"/>
    <p:sldId id="357" r:id="rId101"/>
    <p:sldId id="397" r:id="rId102"/>
    <p:sldId id="590" r:id="rId103"/>
    <p:sldId id="591" r:id="rId104"/>
    <p:sldId id="358" r:id="rId105"/>
    <p:sldId id="359" r:id="rId106"/>
    <p:sldId id="716" r:id="rId107"/>
    <p:sldId id="471" r:id="rId108"/>
    <p:sldId id="472" r:id="rId109"/>
    <p:sldId id="554" r:id="rId110"/>
    <p:sldId id="473" r:id="rId111"/>
    <p:sldId id="474" r:id="rId112"/>
    <p:sldId id="592" r:id="rId113"/>
    <p:sldId id="475" r:id="rId114"/>
    <p:sldId id="556" r:id="rId115"/>
    <p:sldId id="593" r:id="rId116"/>
    <p:sldId id="555" r:id="rId117"/>
    <p:sldId id="557" r:id="rId118"/>
    <p:sldId id="718" r:id="rId119"/>
    <p:sldId id="609" r:id="rId120"/>
    <p:sldId id="721" r:id="rId121"/>
    <p:sldId id="613" r:id="rId122"/>
    <p:sldId id="722" r:id="rId123"/>
    <p:sldId id="615" r:id="rId124"/>
    <p:sldId id="611" r:id="rId125"/>
    <p:sldId id="614" r:id="rId126"/>
    <p:sldId id="725" r:id="rId127"/>
  </p:sldIdLst>
  <p:sldSz cx="9144000" cy="6858000" type="screen4x3"/>
  <p:notesSz cx="7010400" cy="9296400"/>
  <p:embeddedFontLst>
    <p:embeddedFont>
      <p:font typeface="Tahoma" pitchFamily="34" charset="0"/>
      <p:regular r:id="rId130"/>
      <p:bold r:id="rId131"/>
    </p:embeddedFont>
    <p:embeddedFont>
      <p:font typeface="Verdana" pitchFamily="34" charset="0"/>
      <p:regular r:id="rId132"/>
      <p:bold r:id="rId133"/>
      <p:italic r:id="rId134"/>
      <p:boldItalic r:id="rId135"/>
    </p:embeddedFont>
  </p:embeddedFontLst>
  <p:custDataLst>
    <p:tags r:id="rId1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D2711"/>
    <a:srgbClr val="101122"/>
    <a:srgbClr val="903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083" autoAdjust="0"/>
    <p:restoredTop sz="90929"/>
  </p:normalViewPr>
  <p:slideViewPr>
    <p:cSldViewPr>
      <p:cViewPr varScale="1">
        <p:scale>
          <a:sx n="74" d="100"/>
          <a:sy n="74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4.fntdata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5.fntdata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3.fntdata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font" Target="fonts/font1.fntdata"/><Relationship Id="rId13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2.fntdata"/><Relationship Id="rId136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t" anchorCtr="0" compatLnSpc="1">
            <a:prstTxWarp prst="textNoShape">
              <a:avLst/>
            </a:prstTxWarp>
          </a:bodyPr>
          <a:lstStyle>
            <a:lvl1pPr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t" anchorCtr="0" compatLnSpc="1">
            <a:prstTxWarp prst="textNoShape">
              <a:avLst/>
            </a:prstTxWarp>
          </a:bodyPr>
          <a:lstStyle>
            <a:lvl1pPr algn="r"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b" anchorCtr="0" compatLnSpc="1">
            <a:prstTxWarp prst="textNoShape">
              <a:avLst/>
            </a:prstTxWarp>
          </a:bodyPr>
          <a:lstStyle>
            <a:lvl1pPr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b" anchorCtr="0" compatLnSpc="1">
            <a:prstTxWarp prst="textNoShape">
              <a:avLst/>
            </a:prstTxWarp>
          </a:bodyPr>
          <a:lstStyle>
            <a:lvl1pPr algn="r"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fld id="{32F50E59-FA2F-4153-8735-FCF50E283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2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t" anchorCtr="0" compatLnSpc="1">
            <a:prstTxWarp prst="textNoShape">
              <a:avLst/>
            </a:prstTxWarp>
          </a:bodyPr>
          <a:lstStyle>
            <a:lvl1pPr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t" anchorCtr="0" compatLnSpc="1">
            <a:prstTxWarp prst="textNoShape">
              <a:avLst/>
            </a:prstTxWarp>
          </a:bodyPr>
          <a:lstStyle>
            <a:lvl1pPr algn="r"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6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b" anchorCtr="0" compatLnSpc="1">
            <a:prstTxWarp prst="textNoShape">
              <a:avLst/>
            </a:prstTxWarp>
          </a:bodyPr>
          <a:lstStyle>
            <a:lvl1pPr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5" tIns="46772" rIns="93545" bIns="46772" numCol="1" anchor="b" anchorCtr="0" compatLnSpc="1">
            <a:prstTxWarp prst="textNoShape">
              <a:avLst/>
            </a:prstTxWarp>
          </a:bodyPr>
          <a:lstStyle>
            <a:lvl1pPr algn="r" defTabSz="933926">
              <a:defRPr sz="1200">
                <a:latin typeface="Tahoma" charset="0"/>
              </a:defRPr>
            </a:lvl1pPr>
          </a:lstStyle>
          <a:p>
            <a:pPr>
              <a:defRPr/>
            </a:pPr>
            <a:fld id="{8C156D6C-0190-43C6-9AE2-F7D07E7D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A5DE-B9F5-402C-9C20-7E8693C99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3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7A67-C3D0-41D5-BB09-ABB64E4F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4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89D6-D745-47DF-AA24-26427B18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B91A9-4081-4FE3-A541-4D7CCC6B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ED93-DA8C-4F8A-BB67-BA4D1E170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7E97-F695-4E34-934B-4800CF9A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C2D3-3271-4E82-8C6F-9ED8DD257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18CD-DE1E-4085-AB82-348808B1C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2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1C71-B52D-4878-8CF5-6D66D1B0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667E-DAF2-4262-87DC-877902B78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D43B0069-95D5-427E-B3E2-1FB808C3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6WQLHTu53Y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lex.com/en/usa/productAreas/respiratory/productGroups/ventilationManagement/products/gibeck-humid-flo/components/index.html#video-playe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RSPT 2335</a:t>
            </a:r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828800"/>
            <a:ext cx="7848600" cy="9144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Ventilation</a:t>
            </a:r>
          </a:p>
        </p:txBody>
      </p:sp>
      <p:sp>
        <p:nvSpPr>
          <p:cNvPr id="205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19200" y="3581400"/>
            <a:ext cx="647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b="1" dirty="0">
                <a:latin typeface="Arial" pitchFamily="34" charset="0"/>
                <a:ea typeface="STIXIntegralsUpSm" pitchFamily="50" charset="2"/>
                <a:cs typeface="Arial" pitchFamily="34" charset="0"/>
              </a:rPr>
              <a:t>Module C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>
                <a:latin typeface="Arial" pitchFamily="34" charset="0"/>
                <a:ea typeface="STIXIntegralsUpSm" pitchFamily="50" charset="2"/>
                <a:cs typeface="Arial" pitchFamily="34" charset="0"/>
              </a:rPr>
              <a:t>Management Lesson #2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>
                <a:latin typeface="Arial" pitchFamily="34" charset="0"/>
                <a:ea typeface="STIXIntegralsUpSm" pitchFamily="50" charset="2"/>
                <a:cs typeface="Arial" pitchFamily="34" charset="0"/>
              </a:rPr>
              <a:t>Asthma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>
                <a:latin typeface="STIXIntegralsUpSm" pitchFamily="50" charset="2"/>
                <a:ea typeface="STIXIntegralsUpSm" pitchFamily="50" charset="2"/>
              </a:rPr>
              <a:t>			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4191000" cy="6248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DIAGNOSTICS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000" dirty="0" smtClean="0"/>
              <a:t>Abnormal PFT</a:t>
            </a:r>
          </a:p>
          <a:p>
            <a:pPr lvl="1" eaLnBrk="1" hangingPunct="1"/>
            <a:r>
              <a:rPr lang="en-US" sz="2000" dirty="0" smtClean="0"/>
              <a:t>Decreased FVC, FEV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&amp; flows</a:t>
            </a:r>
          </a:p>
          <a:p>
            <a:pPr lvl="1" eaLnBrk="1" hangingPunct="1"/>
            <a:r>
              <a:rPr lang="en-US" sz="2000" dirty="0" smtClean="0"/>
              <a:t>Increased RV &amp; RV/TLC ratio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rgbClr val="FD2711"/>
                </a:solidFill>
              </a:rPr>
              <a:t>Lab value changes</a:t>
            </a:r>
          </a:p>
          <a:p>
            <a:pPr lvl="1" eaLnBrk="1" hangingPunct="1"/>
            <a:r>
              <a:rPr lang="en-US" sz="2000" dirty="0" smtClean="0"/>
              <a:t>Increase eosinophils</a:t>
            </a:r>
          </a:p>
          <a:p>
            <a:pPr lvl="1" eaLnBrk="1" hangingPunct="1"/>
            <a:r>
              <a:rPr lang="en-US" sz="2000" dirty="0" err="1" smtClean="0"/>
              <a:t>Charot</a:t>
            </a:r>
            <a:r>
              <a:rPr lang="en-US" sz="2000" dirty="0" smtClean="0"/>
              <a:t>-Leyden crystals</a:t>
            </a:r>
            <a:r>
              <a:rPr lang="en-US" sz="2400" dirty="0" smtClean="0"/>
              <a:t> </a:t>
            </a:r>
            <a:r>
              <a:rPr lang="en-US" sz="1800" dirty="0" smtClean="0"/>
              <a:t>(found in sputum from eosinophil breakdown)</a:t>
            </a:r>
          </a:p>
          <a:p>
            <a:pPr lvl="1" eaLnBrk="1" hangingPunct="1"/>
            <a:r>
              <a:rPr lang="en-US" sz="2000" dirty="0" err="1" smtClean="0"/>
              <a:t>Kirschman</a:t>
            </a:r>
            <a:r>
              <a:rPr lang="en-US" sz="2000" dirty="0" smtClean="0"/>
              <a:t> spirals</a:t>
            </a:r>
          </a:p>
          <a:p>
            <a:pPr lvl="1" eaLnBrk="1" hangingPunct="1"/>
            <a:r>
              <a:rPr lang="en-US" sz="1800" dirty="0" smtClean="0"/>
              <a:t>(spiral shaped mucus plugs) </a:t>
            </a:r>
          </a:p>
          <a:p>
            <a:pPr lvl="1" eaLnBrk="1" hangingPunct="1"/>
            <a:r>
              <a:rPr lang="en-US" sz="2000" dirty="0" smtClean="0"/>
              <a:t>Elevated </a:t>
            </a:r>
            <a:r>
              <a:rPr lang="en-US" sz="2000" dirty="0" err="1" smtClean="0"/>
              <a:t>IgE</a:t>
            </a:r>
            <a:r>
              <a:rPr lang="en-US" sz="2000" dirty="0" smtClean="0"/>
              <a:t> levels (extrinsic)</a:t>
            </a:r>
            <a:endParaRPr lang="en-US" sz="1000" dirty="0" smtClean="0"/>
          </a:p>
        </p:txBody>
      </p:sp>
      <p:sp>
        <p:nvSpPr>
          <p:cNvPr id="14339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876800" y="457200"/>
            <a:ext cx="3886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Abnormal ABG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Initially:  </a:t>
            </a:r>
            <a:r>
              <a:rPr lang="en-US" sz="2000" dirty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alveolar hyperventilation with hypoxemia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Severe:  </a:t>
            </a:r>
            <a:r>
              <a:rPr lang="en-US" sz="2000" dirty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ventilatory failure with hypoxemia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Abnormal x-ray *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Flattened diaphragms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Hyperlucent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lung fields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 narrow heart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Flattened ribs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retrosternal air space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Atelectasis (from mucus plugging)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Permissive </a:t>
            </a:r>
            <a:r>
              <a:rPr lang="en-US" dirty="0" err="1" smtClean="0"/>
              <a:t>Hypercapnia</a:t>
            </a:r>
            <a:endParaRPr lang="en-US" dirty="0" smtClean="0"/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Strategy to minimize the occurrence of ventilator-related lung injuries caused by positive pressure ventilation.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Barotrauma &amp; pneumothorax is not uncommon in these patients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Accepting </a:t>
            </a:r>
            <a:r>
              <a:rPr lang="en-US" sz="2800" dirty="0" smtClean="0"/>
              <a:t>higher than normal PaCO2 so lung can be </a:t>
            </a:r>
            <a:r>
              <a:rPr lang="en-US" sz="2800" dirty="0" smtClean="0"/>
              <a:t>protected.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Hypoventilation </a:t>
            </a:r>
            <a:r>
              <a:rPr lang="en-US" sz="2800" dirty="0" smtClean="0"/>
              <a:t>usually results in a decreased pH (some as low as 7.10 but most &gt;/= 7.20</a:t>
            </a:r>
            <a:r>
              <a:rPr lang="en-US" sz="2800" dirty="0" smtClean="0"/>
              <a:t>).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Often </a:t>
            </a:r>
            <a:r>
              <a:rPr lang="en-US" sz="2800" dirty="0" smtClean="0"/>
              <a:t>used for status </a:t>
            </a:r>
            <a:r>
              <a:rPr lang="en-US" sz="2800" dirty="0" err="1" smtClean="0"/>
              <a:t>asthmaticus</a:t>
            </a:r>
            <a:r>
              <a:rPr lang="en-US" sz="2800" dirty="0" smtClean="0"/>
              <a:t> and ARDS </a:t>
            </a:r>
            <a:r>
              <a:rPr lang="en-US" sz="2800" dirty="0" smtClean="0"/>
              <a:t>patients.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Permissive Hypercapnia</a:t>
            </a:r>
          </a:p>
        </p:txBody>
      </p:sp>
      <p:sp>
        <p:nvSpPr>
          <p:cNvPr id="158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PROCESS:</a:t>
            </a:r>
          </a:p>
          <a:p>
            <a:pPr lvl="1" eaLnBrk="1" hangingPunct="1"/>
            <a:r>
              <a:rPr lang="en-US" dirty="0" smtClean="0"/>
              <a:t>Slow reduction of </a:t>
            </a:r>
            <a:r>
              <a:rPr lang="en-US" dirty="0" smtClean="0"/>
              <a:t>tidal volume </a:t>
            </a:r>
            <a:r>
              <a:rPr lang="en-US" dirty="0" smtClean="0"/>
              <a:t>to levels as low as 4 - 6 mL/kg </a:t>
            </a:r>
            <a:r>
              <a:rPr lang="en-US" dirty="0" smtClean="0"/>
              <a:t>IBW. </a:t>
            </a:r>
            <a:endParaRPr lang="en-US" dirty="0" smtClean="0"/>
          </a:p>
          <a:p>
            <a:pPr lvl="2" eaLnBrk="1" hangingPunct="1"/>
            <a:r>
              <a:rPr lang="en-US" i="1" dirty="0" smtClean="0">
                <a:solidFill>
                  <a:srgbClr val="FD2711"/>
                </a:solidFill>
              </a:rPr>
              <a:t>Lower tidal volume slowly at 50 ml Q 20 – 30 min over a 12  - 24 hour </a:t>
            </a:r>
            <a:r>
              <a:rPr lang="en-US" i="1" dirty="0" smtClean="0">
                <a:solidFill>
                  <a:srgbClr val="FD2711"/>
                </a:solidFill>
              </a:rPr>
              <a:t>period.</a:t>
            </a:r>
            <a:endParaRPr lang="en-US" i="1" dirty="0" smtClean="0">
              <a:solidFill>
                <a:srgbClr val="FD2711"/>
              </a:solidFill>
            </a:endParaRPr>
          </a:p>
          <a:p>
            <a:pPr lvl="1" eaLnBrk="1" hangingPunct="1"/>
            <a:r>
              <a:rPr lang="en-US" dirty="0" smtClean="0"/>
              <a:t>Lower tidal volume or lower peak </a:t>
            </a:r>
            <a:r>
              <a:rPr lang="en-US" dirty="0" smtClean="0"/>
              <a:t>pressures.</a:t>
            </a:r>
            <a:endParaRPr lang="en-US" dirty="0" smtClean="0"/>
          </a:p>
          <a:p>
            <a:pPr lvl="1" eaLnBrk="1" hangingPunct="1"/>
            <a:r>
              <a:rPr lang="en-US" dirty="0" smtClean="0"/>
              <a:t>Keep Plateau pressures &lt;/= 30 cm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Permissive Hypercapnia</a:t>
            </a:r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PROCESS:</a:t>
            </a:r>
          </a:p>
          <a:p>
            <a:pPr lvl="1" eaLnBrk="1" hangingPunct="1"/>
            <a:r>
              <a:rPr lang="en-US" dirty="0" smtClean="0"/>
              <a:t>Example of one guideline:</a:t>
            </a:r>
          </a:p>
          <a:p>
            <a:pPr lvl="2" eaLnBrk="1" hangingPunct="1"/>
            <a:r>
              <a:rPr lang="en-US" dirty="0" smtClean="0"/>
              <a:t>P</a:t>
            </a:r>
            <a:r>
              <a:rPr lang="en-US" sz="2400" dirty="0" smtClean="0"/>
              <a:t>a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dirty="0" smtClean="0"/>
              <a:t> allowed to rise up to 80 mmHg. </a:t>
            </a:r>
          </a:p>
          <a:p>
            <a:pPr lvl="2" eaLnBrk="1" hangingPunct="1"/>
            <a:r>
              <a:rPr lang="en-US" dirty="0" smtClean="0">
                <a:solidFill>
                  <a:srgbClr val="FD2711"/>
                </a:solidFill>
              </a:rPr>
              <a:t>Allow P</a:t>
            </a:r>
            <a:r>
              <a:rPr lang="en-US" sz="2400" dirty="0" smtClean="0">
                <a:solidFill>
                  <a:srgbClr val="FD2711"/>
                </a:solidFill>
              </a:rPr>
              <a:t>a</a:t>
            </a:r>
            <a:r>
              <a:rPr lang="en-US" sz="2000" dirty="0" smtClean="0">
                <a:solidFill>
                  <a:srgbClr val="FD2711"/>
                </a:solidFill>
              </a:rPr>
              <a:t>CO</a:t>
            </a:r>
            <a:r>
              <a:rPr lang="en-US" sz="2000" baseline="-25000" dirty="0" smtClean="0">
                <a:solidFill>
                  <a:srgbClr val="FD2711"/>
                </a:solidFill>
              </a:rPr>
              <a:t>2</a:t>
            </a:r>
            <a:r>
              <a:rPr lang="en-US" dirty="0" smtClean="0">
                <a:solidFill>
                  <a:srgbClr val="FD2711"/>
                </a:solidFill>
              </a:rPr>
              <a:t> to increase no more than 10 mmHg per hour.</a:t>
            </a:r>
            <a:endParaRPr lang="en-US" dirty="0" smtClean="0"/>
          </a:p>
          <a:p>
            <a:pPr lvl="2" eaLnBrk="1" hangingPunct="1"/>
            <a:r>
              <a:rPr lang="en-US" dirty="0" smtClean="0"/>
              <a:t>pH usually kept &gt;/= 7.20 with buffers.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Permissive Hypercapnia </a:t>
            </a:r>
            <a:r>
              <a:rPr lang="en-US" sz="2400" i="1" dirty="0" smtClean="0"/>
              <a:t>(continued)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010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Attempt to normalize pH with buffers</a:t>
            </a:r>
          </a:p>
          <a:p>
            <a:pPr lvl="1" eaLnBrk="1" hangingPunct="1"/>
            <a:r>
              <a:rPr lang="en-US" dirty="0" smtClean="0"/>
              <a:t>Bicarbonate  </a:t>
            </a:r>
            <a:r>
              <a:rPr lang="en-US" sz="2000" i="1" dirty="0" smtClean="0"/>
              <a:t>(for resp. acidosis???)</a:t>
            </a:r>
          </a:p>
          <a:p>
            <a:pPr lvl="2" eaLnBrk="1" hangingPunct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+ H</a:t>
            </a:r>
            <a:r>
              <a:rPr lang="en-US" baseline="30000" dirty="0" smtClean="0"/>
              <a:t>+</a:t>
            </a:r>
            <a:r>
              <a:rPr lang="en-US" dirty="0" smtClean="0"/>
              <a:t> =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D2711"/>
                </a:solidFill>
              </a:rPr>
              <a:t>CO</a:t>
            </a:r>
            <a:r>
              <a:rPr lang="en-US" baseline="-25000" dirty="0" smtClean="0">
                <a:solidFill>
                  <a:srgbClr val="FD2711"/>
                </a:solidFill>
              </a:rPr>
              <a:t>2</a:t>
            </a:r>
            <a:r>
              <a:rPr lang="en-US" dirty="0" smtClean="0"/>
              <a:t> + H2O</a:t>
            </a:r>
          </a:p>
          <a:p>
            <a:pPr lvl="2" eaLnBrk="1" hangingPunct="1"/>
            <a:r>
              <a:rPr lang="en-US" dirty="0" smtClean="0"/>
              <a:t>Excreted by lungs</a:t>
            </a:r>
          </a:p>
          <a:p>
            <a:pPr lvl="2" eaLnBrk="1" hangingPunct="1"/>
            <a:r>
              <a:rPr lang="en-US" dirty="0" smtClean="0"/>
              <a:t>Buffer effect greater than CO</a:t>
            </a:r>
            <a:r>
              <a:rPr lang="en-US" baseline="-25000" dirty="0" smtClean="0"/>
              <a:t>2</a:t>
            </a:r>
            <a:r>
              <a:rPr lang="en-US" dirty="0" smtClean="0"/>
              <a:t> production effect</a:t>
            </a:r>
          </a:p>
          <a:p>
            <a:pPr lvl="1" eaLnBrk="1" hangingPunct="1"/>
            <a:r>
              <a:rPr lang="en-US" dirty="0" err="1" smtClean="0"/>
              <a:t>Tris-hydroxymethyl-aminomethane</a:t>
            </a:r>
            <a:r>
              <a:rPr lang="en-US" dirty="0" smtClean="0"/>
              <a:t> (THAM)</a:t>
            </a:r>
          </a:p>
          <a:p>
            <a:pPr lvl="2" eaLnBrk="1" hangingPunct="1"/>
            <a:r>
              <a:rPr lang="en-US" dirty="0" smtClean="0"/>
              <a:t>Binds with H+ and excreted by kidneys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Permissive Hypercapnia </a:t>
            </a:r>
            <a:r>
              <a:rPr lang="en-US" sz="2400" i="1" dirty="0" smtClean="0"/>
              <a:t>(continued)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Complications of acidosis: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CNS dysfunction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Intracranial 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Neuromuscular weakness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Cardiovascular instability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Increase pulmonary vascular resistance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Respiratory distress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Electrolyte imbalance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Permissive Hypercapnia </a:t>
            </a:r>
            <a:r>
              <a:rPr lang="en-US" sz="2400" i="1" dirty="0" smtClean="0"/>
              <a:t>(continued)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Complications of low tidal volume &amp;/or low PIP</a:t>
            </a:r>
          </a:p>
          <a:p>
            <a:pPr lvl="1" eaLnBrk="1" hangingPunct="1"/>
            <a:r>
              <a:rPr lang="en-US" dirty="0" smtClean="0"/>
              <a:t>Decreased MAP &amp; oxygenation</a:t>
            </a:r>
          </a:p>
          <a:p>
            <a:pPr lvl="1" eaLnBrk="1" hangingPunct="1"/>
            <a:r>
              <a:rPr lang="en-US" dirty="0" smtClean="0"/>
              <a:t>Atelectasis</a:t>
            </a:r>
          </a:p>
          <a:p>
            <a:pPr lvl="1" eaLnBrk="1" hangingPunct="1"/>
            <a:r>
              <a:rPr lang="en-US" dirty="0" smtClean="0"/>
              <a:t>Patient discomfort</a:t>
            </a:r>
          </a:p>
          <a:p>
            <a:pPr eaLnBrk="1" hangingPunct="1"/>
            <a:r>
              <a:rPr lang="en-US" dirty="0" smtClean="0">
                <a:solidFill>
                  <a:srgbClr val="FD2711"/>
                </a:solidFill>
              </a:rPr>
              <a:t>Patient may require increased F</a:t>
            </a:r>
            <a:r>
              <a:rPr lang="en-US" sz="3200" dirty="0" smtClean="0">
                <a:solidFill>
                  <a:srgbClr val="FD2711"/>
                </a:solidFill>
              </a:rPr>
              <a:t>i</a:t>
            </a:r>
            <a:r>
              <a:rPr lang="en-US" sz="2800" dirty="0" smtClean="0">
                <a:solidFill>
                  <a:srgbClr val="FD2711"/>
                </a:solidFill>
              </a:rPr>
              <a:t>O</a:t>
            </a:r>
            <a:r>
              <a:rPr lang="en-US" sz="2800" baseline="-25000" dirty="0" smtClean="0">
                <a:solidFill>
                  <a:srgbClr val="FD2711"/>
                </a:solidFill>
              </a:rPr>
              <a:t>2</a:t>
            </a:r>
            <a:r>
              <a:rPr lang="en-US" dirty="0" smtClean="0">
                <a:solidFill>
                  <a:srgbClr val="FD2711"/>
                </a:solidFill>
              </a:rPr>
              <a:t>, increased levels of PEEP and sedation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3.  Invasive Management Strategies</a:t>
            </a:r>
          </a:p>
        </p:txBody>
      </p:sp>
      <p:sp>
        <p:nvSpPr>
          <p:cNvPr id="316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962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Proper Ventilator Management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Therapeutics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Pharmacology agents in MV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Permissive </a:t>
            </a:r>
            <a:r>
              <a:rPr lang="en-US" dirty="0" err="1" smtClean="0"/>
              <a:t>Hypercapnea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u="sng" dirty="0" err="1" smtClean="0">
                <a:solidFill>
                  <a:srgbClr val="FF0000"/>
                </a:solidFill>
              </a:rPr>
              <a:t>Heli</a:t>
            </a:r>
            <a:r>
              <a:rPr lang="en-US" u="sng" dirty="0" smtClean="0">
                <a:solidFill>
                  <a:srgbClr val="FF0000"/>
                </a:solidFill>
              </a:rPr>
              <a:t>-ox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64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Heli</a:t>
            </a:r>
            <a:r>
              <a:rPr lang="en-US" dirty="0" smtClean="0"/>
              <a:t>-ox Therapy</a:t>
            </a:r>
          </a:p>
        </p:txBody>
      </p:sp>
      <p:sp>
        <p:nvSpPr>
          <p:cNvPr id="118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Low-density breathing gas </a:t>
            </a:r>
            <a:r>
              <a:rPr lang="en-US" dirty="0" smtClean="0"/>
              <a:t>mixture.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Concentrations: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60%/40%  or  70%/30%  or  80%/20%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May </a:t>
            </a:r>
            <a:r>
              <a:rPr lang="en-US" dirty="0" smtClean="0">
                <a:solidFill>
                  <a:srgbClr val="003399"/>
                </a:solidFill>
              </a:rPr>
              <a:t>reduce </a:t>
            </a:r>
            <a:r>
              <a:rPr lang="en-US" dirty="0" smtClean="0"/>
              <a:t>airway </a:t>
            </a:r>
            <a:r>
              <a:rPr lang="en-US" dirty="0" smtClean="0"/>
              <a:t>resistance.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1/3 density of </a:t>
            </a:r>
            <a:r>
              <a:rPr lang="en-US" dirty="0" smtClean="0"/>
              <a:t>air.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Slight increase in </a:t>
            </a:r>
            <a:r>
              <a:rPr lang="en-US" dirty="0" smtClean="0"/>
              <a:t>viscosity.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Decreased turbulence in </a:t>
            </a:r>
            <a:r>
              <a:rPr lang="en-US" dirty="0" smtClean="0"/>
              <a:t>flow.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Decreased work of </a:t>
            </a:r>
            <a:r>
              <a:rPr lang="en-US" dirty="0" smtClean="0"/>
              <a:t>breathing.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Heli-ox Therapy</a:t>
            </a:r>
          </a:p>
        </p:txBody>
      </p:sp>
      <p:sp>
        <p:nvSpPr>
          <p:cNvPr id="119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Used to buy time while underlying </a:t>
            </a:r>
            <a:r>
              <a:rPr lang="en-US" sz="3200" u="sng" dirty="0" smtClean="0">
                <a:solidFill>
                  <a:srgbClr val="FD2711"/>
                </a:solidFill>
              </a:rPr>
              <a:t>upper</a:t>
            </a:r>
            <a:r>
              <a:rPr lang="en-US" sz="3200" dirty="0" smtClean="0"/>
              <a:t> airway problem resolves: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Post </a:t>
            </a:r>
            <a:r>
              <a:rPr lang="en-US" sz="2800" dirty="0" err="1" smtClean="0"/>
              <a:t>extubation</a:t>
            </a:r>
            <a:r>
              <a:rPr lang="en-US" sz="2800" dirty="0" smtClean="0"/>
              <a:t> stridor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err="1" smtClean="0"/>
              <a:t>Tracheobronchitis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Tracheal stenosis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Extrinsic compression (tumor)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Angioedema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Vocal cord paralysis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Foreign body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Heli-ox Therapy</a:t>
            </a:r>
          </a:p>
        </p:txBody>
      </p:sp>
      <p:sp>
        <p:nvSpPr>
          <p:cNvPr id="120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Used to buy time while underlying </a:t>
            </a:r>
            <a:r>
              <a:rPr lang="en-US" u="sng" dirty="0" smtClean="0">
                <a:solidFill>
                  <a:srgbClr val="FD2711"/>
                </a:solidFill>
              </a:rPr>
              <a:t>lower</a:t>
            </a:r>
            <a:r>
              <a:rPr lang="en-US" dirty="0" smtClean="0"/>
              <a:t> airway problem resolves:</a:t>
            </a:r>
          </a:p>
          <a:p>
            <a:pPr lvl="1" eaLnBrk="1" hangingPunct="1"/>
            <a:r>
              <a:rPr lang="en-US" dirty="0" smtClean="0">
                <a:solidFill>
                  <a:srgbClr val="FD2711"/>
                </a:solidFill>
              </a:rPr>
              <a:t>Asthma</a:t>
            </a:r>
          </a:p>
          <a:p>
            <a:pPr lvl="1" eaLnBrk="1" hangingPunct="1"/>
            <a:r>
              <a:rPr lang="en-US" dirty="0" smtClean="0"/>
              <a:t>Bronchiolitis</a:t>
            </a:r>
          </a:p>
          <a:p>
            <a:pPr lvl="1" eaLnBrk="1" hangingPunct="1"/>
            <a:r>
              <a:rPr lang="en-US" dirty="0" smtClean="0"/>
              <a:t>COPD</a:t>
            </a:r>
          </a:p>
          <a:p>
            <a:pPr lvl="1" eaLnBrk="1" hangingPunct="1"/>
            <a:r>
              <a:rPr lang="en-US" dirty="0" smtClean="0"/>
              <a:t>Dyskinesia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9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5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39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057400"/>
            <a:ext cx="42751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53000" y="152400"/>
            <a:ext cx="4038600" cy="15922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§"/>
            </a:pPr>
            <a:r>
              <a:rPr lang="en-US" sz="2000"/>
              <a:t> Flattened diaphragms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/>
              <a:t> Hyperlucent lung fields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/>
              <a:t> Long narrow heart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/>
              <a:t> Flattened ribs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/>
              <a:t> Increased retrosternal air space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Heli-ox Therapy</a:t>
            </a:r>
          </a:p>
        </p:txBody>
      </p:sp>
      <p:sp>
        <p:nvSpPr>
          <p:cNvPr id="121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Has been used with </a:t>
            </a:r>
            <a:r>
              <a:rPr lang="en-US" sz="2800" u="sng" dirty="0" smtClean="0"/>
              <a:t>spontaneous</a:t>
            </a:r>
            <a:r>
              <a:rPr lang="en-US" sz="2800" dirty="0" smtClean="0"/>
              <a:t> breathing asthmatic </a:t>
            </a:r>
            <a:r>
              <a:rPr lang="en-US" sz="2800" dirty="0" smtClean="0"/>
              <a:t>patients.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Decreased P</a:t>
            </a:r>
            <a:r>
              <a:rPr lang="en-US" sz="2000" dirty="0" smtClean="0"/>
              <a:t>a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endParaRPr lang="en-US" sz="2400" baseline="-25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Increased </a:t>
            </a:r>
            <a:r>
              <a:rPr lang="en-US" sz="2400" dirty="0" smtClean="0"/>
              <a:t>flow.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Decreased resp. muscle fatigue (decrease WOB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Decreased </a:t>
            </a:r>
            <a:r>
              <a:rPr lang="en-US" sz="2400" dirty="0" err="1" smtClean="0"/>
              <a:t>pulsus</a:t>
            </a:r>
            <a:r>
              <a:rPr lang="en-US" sz="2400" dirty="0" smtClean="0"/>
              <a:t> </a:t>
            </a:r>
            <a:r>
              <a:rPr lang="en-US" sz="2400" dirty="0" err="1" smtClean="0"/>
              <a:t>paradoxus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Has been used with </a:t>
            </a:r>
            <a:r>
              <a:rPr lang="en-US" sz="2800" u="sng" dirty="0" smtClean="0"/>
              <a:t>intubated</a:t>
            </a:r>
            <a:r>
              <a:rPr lang="en-US" sz="2800" dirty="0" smtClean="0"/>
              <a:t>, mechanically ventilated asthmatic </a:t>
            </a:r>
            <a:r>
              <a:rPr lang="en-US" sz="2800" dirty="0" smtClean="0"/>
              <a:t>patients.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Decreased P</a:t>
            </a:r>
            <a:r>
              <a:rPr lang="en-US" sz="2000" dirty="0" smtClean="0"/>
              <a:t>a</a:t>
            </a:r>
            <a:r>
              <a:rPr lang="en-US" sz="1800" dirty="0" smtClean="0"/>
              <a:t>CO</a:t>
            </a:r>
            <a:r>
              <a:rPr lang="en-US" sz="1800" baseline="-25000" dirty="0" smtClean="0"/>
              <a:t>2</a:t>
            </a:r>
            <a:endParaRPr lang="en-US" sz="2400" baseline="-25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Decreased ventilating </a:t>
            </a:r>
            <a:r>
              <a:rPr lang="en-US" sz="2400" dirty="0" smtClean="0"/>
              <a:t>pressures.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MDI recommended for aerosol </a:t>
            </a:r>
            <a:r>
              <a:rPr lang="en-US" sz="2400" dirty="0" smtClean="0"/>
              <a:t>therapy.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Heli-ox Therapy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77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Drawbacks: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Need special gas </a:t>
            </a:r>
            <a:r>
              <a:rPr lang="en-US" u="sng" dirty="0" smtClean="0">
                <a:solidFill>
                  <a:srgbClr val="FD2711"/>
                </a:solidFill>
              </a:rPr>
              <a:t>supply</a:t>
            </a:r>
            <a:r>
              <a:rPr lang="en-US" dirty="0" smtClean="0"/>
              <a:t> </a:t>
            </a:r>
            <a:r>
              <a:rPr lang="en-US" dirty="0" smtClean="0"/>
              <a:t>equipment.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Mixed gas cylinders recommended                    (2 – 6 per 24 hours)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He </a:t>
            </a:r>
            <a:r>
              <a:rPr lang="en-US" dirty="0" err="1" smtClean="0"/>
              <a:t>flowmeters</a:t>
            </a:r>
            <a:r>
              <a:rPr lang="en-US" dirty="0" smtClean="0"/>
              <a:t> &amp; regulators </a:t>
            </a:r>
            <a:r>
              <a:rPr lang="en-US" dirty="0" smtClean="0"/>
              <a:t>recommended.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If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flowmeter</a:t>
            </a:r>
            <a:r>
              <a:rPr lang="en-US" dirty="0" smtClean="0"/>
              <a:t> used a correction is </a:t>
            </a:r>
            <a:r>
              <a:rPr lang="en-US" dirty="0" smtClean="0"/>
              <a:t>made.</a:t>
            </a:r>
            <a:endParaRPr lang="en-US" dirty="0" smtClean="0"/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60%/40% (flow times 1.4)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70%/30% (flow times 1.6)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80%/20% (flow times 1.8)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Heli-ox Therapy</a:t>
            </a:r>
          </a:p>
        </p:txBody>
      </p:sp>
      <p:sp>
        <p:nvSpPr>
          <p:cNvPr id="123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77200" cy="510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Drawbacks:</a:t>
            </a:r>
          </a:p>
          <a:p>
            <a:pPr lvl="1" eaLnBrk="1" hangingPunct="1"/>
            <a:r>
              <a:rPr lang="en-US" sz="3600" dirty="0" smtClean="0"/>
              <a:t>Need special </a:t>
            </a:r>
            <a:r>
              <a:rPr lang="en-US" sz="3600" u="sng" dirty="0" smtClean="0">
                <a:solidFill>
                  <a:srgbClr val="FD2711"/>
                </a:solidFill>
              </a:rPr>
              <a:t>delivery</a:t>
            </a:r>
            <a:r>
              <a:rPr lang="en-US" sz="3600" dirty="0" smtClean="0"/>
              <a:t> equipment</a:t>
            </a:r>
          </a:p>
          <a:p>
            <a:pPr lvl="2" eaLnBrk="1" hangingPunct="1"/>
            <a:r>
              <a:rPr lang="en-US" sz="3200" dirty="0" smtClean="0"/>
              <a:t>SPONTANEOUS:  Well fitting </a:t>
            </a:r>
            <a:r>
              <a:rPr lang="en-US" sz="3200" dirty="0" smtClean="0"/>
              <a:t>non-</a:t>
            </a:r>
            <a:r>
              <a:rPr lang="en-US" sz="3200" dirty="0" err="1" smtClean="0"/>
              <a:t>rebreather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lvl="2" eaLnBrk="1" hangingPunct="1"/>
            <a:r>
              <a:rPr lang="en-US" sz="3200" dirty="0" smtClean="0"/>
              <a:t>VENTILATOR:  Flow sensors and volumes inaccurate so recommend pressure ventilation (Servo best</a:t>
            </a:r>
            <a:r>
              <a:rPr lang="en-US" sz="3200" dirty="0" smtClean="0"/>
              <a:t>).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Heli-ox Therapy</a:t>
            </a:r>
          </a:p>
        </p:txBody>
      </p:sp>
      <p:sp>
        <p:nvSpPr>
          <p:cNvPr id="124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dirty="0" smtClean="0"/>
              <a:t>Drawbacks: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Limitation on oxygen use up to 40</a:t>
            </a:r>
            <a:r>
              <a:rPr lang="en-US" dirty="0" smtClean="0"/>
              <a:t>%.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Expensive.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Potential for suffocation if using separate gas cylinders and oxygen source </a:t>
            </a:r>
            <a:r>
              <a:rPr lang="en-US" dirty="0" smtClean="0"/>
              <a:t>lost.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used &gt;24 hours it can cause hypothermia so warm gases to body temperature</a:t>
            </a:r>
            <a:r>
              <a:rPr lang="en-US" sz="4000" dirty="0" smtClean="0"/>
              <a:t> </a:t>
            </a:r>
            <a:r>
              <a:rPr lang="en-US" sz="2800" dirty="0" smtClean="0"/>
              <a:t>(He has high thermal conductivity</a:t>
            </a:r>
            <a:r>
              <a:rPr lang="en-US" sz="2800" dirty="0" smtClean="0"/>
              <a:t>).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Heli-ox Therapy</a:t>
            </a:r>
          </a:p>
        </p:txBody>
      </p:sp>
      <p:sp>
        <p:nvSpPr>
          <p:cNvPr id="125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181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Drawbacks with Mechanical </a:t>
            </a:r>
            <a:r>
              <a:rPr lang="en-US" sz="2800" b="1" dirty="0" smtClean="0"/>
              <a:t>Ventilation.</a:t>
            </a:r>
            <a:endParaRPr lang="en-US" sz="2800" b="1" dirty="0" smtClean="0"/>
          </a:p>
          <a:p>
            <a:pPr lvl="1" eaLnBrk="1" hangingPunct="1"/>
            <a:r>
              <a:rPr lang="en-US" sz="2800" dirty="0" smtClean="0"/>
              <a:t>Erroneous volume &amp; flow measurements (low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lvl="2" eaLnBrk="1" hangingPunct="1"/>
            <a:r>
              <a:rPr lang="en-US" sz="3200" dirty="0" smtClean="0"/>
              <a:t>Heated wire flow measuring devices are not recommended (</a:t>
            </a:r>
            <a:r>
              <a:rPr lang="en-US" sz="3200" dirty="0" err="1" smtClean="0"/>
              <a:t>Drager</a:t>
            </a:r>
            <a:r>
              <a:rPr lang="en-US" sz="3200" dirty="0" smtClean="0"/>
              <a:t>).</a:t>
            </a:r>
            <a:endParaRPr lang="en-US" sz="3200" dirty="0" smtClean="0"/>
          </a:p>
          <a:p>
            <a:pPr lvl="2" eaLnBrk="1" hangingPunct="1"/>
            <a:r>
              <a:rPr lang="en-US" sz="3200" dirty="0" smtClean="0"/>
              <a:t>Do not use Heliox with: NPB 840, </a:t>
            </a:r>
          </a:p>
          <a:p>
            <a:pPr lvl="2" eaLnBrk="1" hangingPunct="1"/>
            <a:r>
              <a:rPr lang="en-US" sz="3200" dirty="0" smtClean="0">
                <a:solidFill>
                  <a:srgbClr val="FF0000"/>
                </a:solidFill>
              </a:rPr>
              <a:t>Good ventilators are Servo 900C, 300A, Servo 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800" dirty="0" smtClean="0"/>
              <a:t>Need active heated humidification with preferably heated </a:t>
            </a:r>
            <a:r>
              <a:rPr lang="en-US" sz="2800" dirty="0" smtClean="0"/>
              <a:t>wire.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Heli-ox Therapy</a:t>
            </a:r>
          </a:p>
        </p:txBody>
      </p:sp>
      <p:sp>
        <p:nvSpPr>
          <p:cNvPr id="126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5181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Drawbacks with Mechanical </a:t>
            </a:r>
            <a:r>
              <a:rPr lang="en-US" sz="3200" b="1" dirty="0" smtClean="0"/>
              <a:t>Ventilation.</a:t>
            </a:r>
            <a:endParaRPr lang="en-US" sz="3200" b="1" dirty="0" smtClean="0"/>
          </a:p>
          <a:p>
            <a:pPr lvl="1" eaLnBrk="1" hangingPunct="1"/>
            <a:r>
              <a:rPr lang="en-US" sz="3600" dirty="0" smtClean="0"/>
              <a:t>Helium can interfere with:</a:t>
            </a:r>
          </a:p>
          <a:p>
            <a:pPr lvl="2" eaLnBrk="1" hangingPunct="1"/>
            <a:r>
              <a:rPr lang="en-US" sz="3200" dirty="0" smtClean="0"/>
              <a:t>Trigger &amp; Cycling</a:t>
            </a:r>
          </a:p>
          <a:p>
            <a:pPr lvl="2" eaLnBrk="1" hangingPunct="1"/>
            <a:r>
              <a:rPr lang="en-US" sz="3200" dirty="0" smtClean="0"/>
              <a:t>Valve function &amp; Gas mixing</a:t>
            </a:r>
          </a:p>
          <a:p>
            <a:pPr lvl="2" eaLnBrk="1" hangingPunct="1"/>
            <a:r>
              <a:rPr lang="en-US" sz="3200" dirty="0" smtClean="0"/>
              <a:t>Leak compensation</a:t>
            </a:r>
          </a:p>
          <a:p>
            <a:pPr lvl="2" eaLnBrk="1" hangingPunct="1"/>
            <a:r>
              <a:rPr lang="en-US" sz="3200" dirty="0" smtClean="0"/>
              <a:t>Monitors &amp; Alarms (especially volume)</a:t>
            </a:r>
          </a:p>
          <a:p>
            <a:pPr lvl="1" eaLnBrk="1" hangingPunct="1"/>
            <a:r>
              <a:rPr lang="en-US" sz="3600" dirty="0" smtClean="0">
                <a:solidFill>
                  <a:srgbClr val="FD2711"/>
                </a:solidFill>
              </a:rPr>
              <a:t>Pressure ventilation may be more </a:t>
            </a:r>
            <a:r>
              <a:rPr lang="en-US" sz="3600" dirty="0" smtClean="0">
                <a:solidFill>
                  <a:srgbClr val="FD2711"/>
                </a:solidFill>
              </a:rPr>
              <a:t>appropriate.</a:t>
            </a:r>
            <a:endParaRPr lang="en-US" sz="3600" dirty="0" smtClean="0">
              <a:solidFill>
                <a:srgbClr val="FD271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Aptae’r Heliox Delivery System</a:t>
            </a:r>
          </a:p>
        </p:txBody>
      </p:sp>
      <p:sp>
        <p:nvSpPr>
          <p:cNvPr id="128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Pressure support </a:t>
            </a:r>
            <a:r>
              <a:rPr lang="en-US" sz="2800" dirty="0" smtClean="0"/>
              <a:t>ventilator.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Works off pre-mixed </a:t>
            </a:r>
            <a:r>
              <a:rPr lang="en-US" sz="2800" dirty="0" err="1" smtClean="0"/>
              <a:t>heliox</a:t>
            </a:r>
            <a:r>
              <a:rPr lang="en-US" sz="2800" dirty="0" smtClean="0"/>
              <a:t> </a:t>
            </a:r>
            <a:r>
              <a:rPr lang="en-US" sz="2800" dirty="0" smtClean="0"/>
              <a:t>cylinders.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Has built 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Aeroneb</a:t>
            </a:r>
            <a:r>
              <a:rPr lang="en-US" sz="2400" dirty="0" smtClean="0"/>
              <a:t> nebulizer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Rise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E-</a:t>
            </a:r>
            <a:r>
              <a:rPr lang="en-US" sz="2400" dirty="0" err="1" smtClean="0"/>
              <a:t>sen</a:t>
            </a:r>
            <a:r>
              <a:rPr lang="en-US" sz="2400" dirty="0" smtClean="0"/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Alarms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1219200" y="1524000"/>
            <a:ext cx="2286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chemeClr val="tx2"/>
                </a:solidFill>
              </a:rPr>
              <a:t>Aptae’r Heliox Delivery System</a:t>
            </a:r>
          </a:p>
        </p:txBody>
      </p:sp>
      <p:pic>
        <p:nvPicPr>
          <p:cNvPr id="1290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35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Invasive </a:t>
            </a:r>
            <a:r>
              <a:rPr lang="en-US" sz="3200" b="1" dirty="0" smtClean="0"/>
              <a:t>Management Strategies</a:t>
            </a:r>
          </a:p>
        </p:txBody>
      </p:sp>
      <p:sp>
        <p:nvSpPr>
          <p:cNvPr id="316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962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Proper Ventilator Management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Therapeutics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Pharmacology agents in MV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Permissive </a:t>
            </a:r>
            <a:r>
              <a:rPr lang="en-US" dirty="0" err="1" smtClean="0"/>
              <a:t>Hypercapnea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err="1" smtClean="0"/>
              <a:t>Heli</a:t>
            </a:r>
            <a:r>
              <a:rPr lang="en-US" dirty="0" smtClean="0"/>
              <a:t>-ox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u="sng" dirty="0" smtClean="0">
                <a:solidFill>
                  <a:srgbClr val="FF0000"/>
                </a:solidFill>
              </a:rPr>
              <a:t>Bronchial </a:t>
            </a:r>
            <a:r>
              <a:rPr lang="en-US" u="sng" dirty="0" err="1" smtClean="0">
                <a:solidFill>
                  <a:srgbClr val="FF0000"/>
                </a:solidFill>
              </a:rPr>
              <a:t>Thermoplasty</a:t>
            </a:r>
            <a:endParaRPr lang="en-US" u="sng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94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r>
              <a:rPr lang="en-US" dirty="0" smtClean="0"/>
              <a:t> 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Radiofrequency ablation of airway smooth muscle for sustained treatment of </a:t>
            </a:r>
            <a:r>
              <a:rPr lang="en-US" sz="2800" dirty="0" smtClean="0"/>
              <a:t>asthma.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Non-drug option for treatment.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Sunnyvale, Calif.-based </a:t>
            </a:r>
            <a:r>
              <a:rPr lang="en-US" sz="2800" dirty="0" err="1" smtClean="0"/>
              <a:t>Asthmatx</a:t>
            </a:r>
            <a:r>
              <a:rPr lang="en-US" sz="2800" dirty="0" smtClean="0"/>
              <a:t> Inc. received U.S. Food and Drug Administration approval on the use of the </a:t>
            </a:r>
            <a:r>
              <a:rPr lang="en-US" sz="2800" dirty="0" err="1" smtClean="0"/>
              <a:t>Alair</a:t>
            </a:r>
            <a:r>
              <a:rPr lang="en-US" sz="2800" dirty="0" smtClean="0"/>
              <a:t> Bronchial </a:t>
            </a:r>
            <a:r>
              <a:rPr lang="en-US" sz="2800" dirty="0" err="1" smtClean="0"/>
              <a:t>Thermoplasty</a:t>
            </a:r>
            <a:r>
              <a:rPr lang="en-US" sz="2800" dirty="0" smtClean="0"/>
              <a:t> System for treatment of severe persistent asthma in patients 18 and older whose asthma isn’t well controlled with inhaled corticosteroids and long-acting beta agonists.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system is the first device-based asthma treatment approved by the FDA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 of Therapy in ASTHMA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7724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6000" smtClean="0">
                <a:solidFill>
                  <a:srgbClr val="FD2711"/>
                </a:solidFill>
              </a:rPr>
              <a:t>Empty the lungs!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9600" smtClean="0"/>
              <a:t>… </a:t>
            </a:r>
            <a:r>
              <a:rPr lang="en-US" smtClean="0"/>
              <a:t>just like Emphysema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r>
              <a:rPr lang="en-US" dirty="0" smtClean="0"/>
              <a:t> 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Radiofrequency ablation (thinning) of airway smooth muscle for sustained treatment of asthma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For treatment of severe persistent asthma in patients 18 and older whose asthma isn’t well controlled with inhaled corticosteroids and long-acting beta agonists.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There is a sustained reduction in airway responsiveness to methacholine. 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3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Bronchial Thermoplasty Treatment</a:t>
            </a: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010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procedure is well tolerated.</a:t>
            </a:r>
          </a:p>
          <a:p>
            <a:pPr eaLnBrk="1" hangingPunct="1"/>
            <a:r>
              <a:rPr lang="en-US" sz="3200" dirty="0" smtClean="0"/>
              <a:t>The procedure requires only light anesthesia</a:t>
            </a:r>
          </a:p>
          <a:p>
            <a:pPr eaLnBrk="1" hangingPunct="1"/>
            <a:r>
              <a:rPr lang="en-US" sz="3200" dirty="0" smtClean="0"/>
              <a:t>It can be performed on an outpatient basis.</a:t>
            </a:r>
          </a:p>
          <a:p>
            <a:pPr eaLnBrk="1" hangingPunct="1"/>
            <a:r>
              <a:rPr lang="en-US" sz="3200" dirty="0" smtClean="0"/>
              <a:t>Three thirty-minute treatments usually takes care of all accessible airways.</a:t>
            </a:r>
          </a:p>
          <a:p>
            <a:pPr marL="0" indent="0" eaLnBrk="1" hangingPunct="1">
              <a:buNone/>
            </a:pPr>
            <a:endParaRPr lang="en-US" sz="3200" dirty="0" smtClean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http://www.youtube.com/watch?v=m6WQLHTu53Y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b="1" smtClean="0"/>
              <a:t>Bronchial Thermoplasty Treatment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small, flexible tube called a bronchoscope is inserted through the nose or mouth and guided into the lungs.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Once the bronchoscope is situated in the desired airway, a catheter is inserted through the bronchoscope.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tip of the catheter is inflated until it touches the sides of the airway wall.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Radio frequency energy is then sent through the catheter, heating the smooth muscle walls of the airway to approximately 149° F.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This temperature is sufficient to thin the smooth airway wall muscles without scarring or damaging them.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r>
              <a:rPr lang="en-US" dirty="0" smtClean="0"/>
              <a:t> </a:t>
            </a:r>
          </a:p>
        </p:txBody>
      </p:sp>
      <p:sp>
        <p:nvSpPr>
          <p:cNvPr id="133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Two assumptions underlie the development of this procedure: </a:t>
            </a:r>
          </a:p>
          <a:p>
            <a:pPr lvl="1" eaLnBrk="1" hangingPunct="1"/>
            <a:r>
              <a:rPr lang="en-US" sz="3600" dirty="0" smtClean="0"/>
              <a:t>ASM is a vestigial tissue.</a:t>
            </a:r>
          </a:p>
          <a:p>
            <a:pPr lvl="1" eaLnBrk="1" hangingPunct="1"/>
            <a:r>
              <a:rPr lang="en-US" sz="3600" dirty="0" smtClean="0"/>
              <a:t>That treatment directed at ASM alone will provide sustained symptomatic and physiological improvement in asthmatic humans.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Bronchial </a:t>
            </a:r>
            <a:r>
              <a:rPr lang="en-US" sz="4000" b="1" dirty="0" err="1" smtClean="0"/>
              <a:t>Thermoplasty</a:t>
            </a:r>
            <a:r>
              <a:rPr lang="en-US" sz="4000" b="1" dirty="0" smtClean="0"/>
              <a:t> Treatment</a:t>
            </a:r>
          </a:p>
        </p:txBody>
      </p:sp>
      <p:sp>
        <p:nvSpPr>
          <p:cNvPr id="134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During an asthma attack, the smooth muscles of the airways contract.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Because bronchial </a:t>
            </a:r>
            <a:r>
              <a:rPr lang="en-US" sz="3200" dirty="0" err="1" smtClean="0"/>
              <a:t>thermoplasty</a:t>
            </a:r>
            <a:r>
              <a:rPr lang="en-US" sz="3200" dirty="0" smtClean="0"/>
              <a:t> thins the muscle walls, they cannot narrow as much when irritants trigger asthma attacks, resulting in less symptoms and asthma relief.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Participants in the bronchial </a:t>
            </a:r>
            <a:r>
              <a:rPr lang="en-US" sz="3200" dirty="0" err="1" smtClean="0"/>
              <a:t>thermoplasty</a:t>
            </a:r>
            <a:r>
              <a:rPr lang="en-US" sz="3200" dirty="0" smtClean="0"/>
              <a:t> study received three thirty-minute </a:t>
            </a:r>
            <a:r>
              <a:rPr lang="en-US" sz="3200" dirty="0" err="1" smtClean="0"/>
              <a:t>thermoplasty</a:t>
            </a:r>
            <a:r>
              <a:rPr lang="en-US" sz="3200" dirty="0" smtClean="0"/>
              <a:t> treatments that treated all accessible airways.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MODULE C</a:t>
            </a:r>
            <a:br>
              <a:rPr lang="en-US" sz="4000" b="1" smtClean="0"/>
            </a:br>
            <a:r>
              <a:rPr lang="en-US" sz="4000" i="1" smtClean="0"/>
              <a:t>Major Topics</a:t>
            </a:r>
          </a:p>
        </p:txBody>
      </p:sp>
      <p:sp>
        <p:nvSpPr>
          <p:cNvPr id="223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038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smtClean="0"/>
              <a:t>Asthma Summary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dirty="0" smtClean="0"/>
              <a:t>Non-invasive strategies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dirty="0" smtClean="0"/>
              <a:t>Invasive strategies to improve </a:t>
            </a:r>
            <a:r>
              <a:rPr lang="en-US" i="1" dirty="0" smtClean="0"/>
              <a:t>ventilation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u="sng" dirty="0" smtClean="0">
                <a:solidFill>
                  <a:srgbClr val="FF0000"/>
                </a:solidFill>
              </a:rPr>
              <a:t>Scenario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74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MODULE C</a:t>
            </a:r>
            <a:br>
              <a:rPr lang="en-US" sz="4000" b="1" smtClean="0"/>
            </a:br>
            <a:r>
              <a:rPr lang="en-US" sz="4000" i="1" smtClean="0"/>
              <a:t>Major Topics</a:t>
            </a:r>
          </a:p>
        </p:txBody>
      </p:sp>
      <p:sp>
        <p:nvSpPr>
          <p:cNvPr id="223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4038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4000" dirty="0" smtClean="0"/>
              <a:t>Asthma Summary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4000" u="sng" dirty="0" smtClean="0">
                <a:solidFill>
                  <a:srgbClr val="FF0000"/>
                </a:solidFill>
              </a:rPr>
              <a:t>Non-invasive strategies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4000" dirty="0" smtClean="0"/>
              <a:t>Invasive strategies to improve </a:t>
            </a:r>
            <a:r>
              <a:rPr lang="en-US" sz="4000" i="1" dirty="0" smtClean="0"/>
              <a:t>ventilation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4000" dirty="0" smtClean="0"/>
              <a:t>Scenario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74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Non-invasive Management Strategies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Non-invasive Management Strategies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dirty="0" smtClean="0"/>
              <a:t>Short term </a:t>
            </a:r>
            <a:r>
              <a:rPr lang="en-US" sz="2800" dirty="0" smtClean="0"/>
              <a:t>Oxygen </a:t>
            </a:r>
            <a:r>
              <a:rPr lang="en-US" sz="2800" dirty="0" smtClean="0"/>
              <a:t>therapy.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Low (nasal cannula) &amp; high flow </a:t>
            </a:r>
            <a:r>
              <a:rPr lang="en-US" sz="2000" i="1" dirty="0" smtClean="0"/>
              <a:t>(AEM &amp; </a:t>
            </a:r>
            <a:r>
              <a:rPr lang="en-US" sz="2000" i="1" dirty="0" err="1" smtClean="0"/>
              <a:t>Vapotherm</a:t>
            </a:r>
            <a:r>
              <a:rPr lang="en-US" sz="2000" i="1" dirty="0" smtClean="0"/>
              <a:t>).</a:t>
            </a:r>
            <a:endParaRPr lang="en-US" sz="2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Patient positioning </a:t>
            </a:r>
            <a:r>
              <a:rPr lang="en-US" sz="2000" i="1" dirty="0" smtClean="0"/>
              <a:t>(head up, tri-pod</a:t>
            </a:r>
            <a:r>
              <a:rPr lang="en-US" sz="2000" i="1" dirty="0" smtClean="0"/>
              <a:t>).</a:t>
            </a:r>
            <a:endParaRPr lang="en-US" sz="20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Aerosol </a:t>
            </a:r>
            <a:r>
              <a:rPr lang="en-US" sz="2800" dirty="0" smtClean="0"/>
              <a:t>therapy. 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Beta 2 agonists, anticholinergics, </a:t>
            </a:r>
            <a:r>
              <a:rPr lang="en-US" sz="2400" dirty="0" smtClean="0">
                <a:solidFill>
                  <a:srgbClr val="FF0000"/>
                </a:solidFill>
              </a:rPr>
              <a:t>methylxanthines</a:t>
            </a:r>
            <a:r>
              <a:rPr lang="en-US" sz="2400" dirty="0" smtClean="0"/>
              <a:t>, inhaled &amp; IV steroids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Leukotriene </a:t>
            </a:r>
            <a:r>
              <a:rPr lang="en-US" sz="2800" dirty="0" smtClean="0">
                <a:solidFill>
                  <a:srgbClr val="FF0000"/>
                </a:solidFill>
              </a:rPr>
              <a:t>inhibitors.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Heli</a:t>
            </a:r>
            <a:r>
              <a:rPr lang="en-US" sz="2800" dirty="0" smtClean="0">
                <a:solidFill>
                  <a:srgbClr val="FF0000"/>
                </a:solidFill>
              </a:rPr>
              <a:t>-ox via non-</a:t>
            </a:r>
            <a:r>
              <a:rPr lang="en-US" sz="2800" dirty="0" err="1" smtClean="0">
                <a:solidFill>
                  <a:srgbClr val="FF0000"/>
                </a:solidFill>
              </a:rPr>
              <a:t>rebreather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mask.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IV Magnesium </a:t>
            </a:r>
            <a:r>
              <a:rPr lang="en-US" sz="2800" dirty="0" smtClean="0">
                <a:solidFill>
                  <a:srgbClr val="FF0000"/>
                </a:solidFill>
              </a:rPr>
              <a:t>Sulfate.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Bronchial hygiene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PEP Therapy, </a:t>
            </a:r>
            <a:r>
              <a:rPr lang="en-US" sz="2400" dirty="0" err="1" smtClean="0"/>
              <a:t>Acapella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Vaccines &amp; antibiotics </a:t>
            </a:r>
            <a:r>
              <a:rPr lang="en-US" sz="2000" i="1" dirty="0" smtClean="0"/>
              <a:t>(as needed)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NIPPV via mouthpiece/mask</a:t>
            </a:r>
            <a:r>
              <a:rPr lang="en-US" sz="2000" i="1" dirty="0" smtClean="0"/>
              <a:t>(with aerosol therapy</a:t>
            </a:r>
            <a:r>
              <a:rPr lang="en-US" sz="2000" i="1" dirty="0" smtClean="0"/>
              <a:t>).</a:t>
            </a:r>
            <a:endParaRPr lang="en-US" sz="2000" i="1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dirty="0" smtClean="0"/>
              <a:t>Magnesium sulfate (MgSO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924800" cy="4876800"/>
          </a:xfrm>
        </p:spPr>
        <p:txBody>
          <a:bodyPr/>
          <a:lstStyle/>
          <a:p>
            <a:r>
              <a:rPr lang="en-US" sz="2400" dirty="0"/>
              <a:t>C</a:t>
            </a:r>
            <a:r>
              <a:rPr lang="en-US" sz="2400" dirty="0" smtClean="0"/>
              <a:t>onsidered as an adjunct therapy for </a:t>
            </a:r>
            <a:r>
              <a:rPr lang="en-US" sz="2400" i="1" dirty="0" smtClean="0"/>
              <a:t>severe</a:t>
            </a:r>
            <a:r>
              <a:rPr lang="en-US" sz="2400" dirty="0" smtClean="0"/>
              <a:t> and life-threatening asthma </a:t>
            </a:r>
            <a:r>
              <a:rPr lang="en-US" sz="2400" dirty="0" smtClean="0"/>
              <a:t>exacerbation.</a:t>
            </a:r>
            <a:endParaRPr lang="en-US" sz="2400" dirty="0" smtClean="0"/>
          </a:p>
          <a:p>
            <a:r>
              <a:rPr lang="en-US" sz="2400" dirty="0" smtClean="0"/>
              <a:t>Theoretically it can induce </a:t>
            </a:r>
            <a:r>
              <a:rPr lang="en-US" sz="2400" i="1" dirty="0" smtClean="0"/>
              <a:t>bronchial smooth muscle relaxation</a:t>
            </a:r>
            <a:r>
              <a:rPr lang="en-US" sz="2400" dirty="0" smtClean="0"/>
              <a:t> in a dose-dependent manner by inhibiting… </a:t>
            </a:r>
          </a:p>
          <a:p>
            <a:pPr lvl="1"/>
            <a:r>
              <a:rPr lang="en-US" sz="2000" dirty="0" smtClean="0"/>
              <a:t>calcium influx into the cytosol </a:t>
            </a:r>
            <a:r>
              <a:rPr lang="en-US" sz="1600" i="1" dirty="0" smtClean="0"/>
              <a:t>(the water-soluble components of cell cytoplasm, constituting the fluid portion that remains after removal of the organelles and other intracellular structures)</a:t>
            </a:r>
          </a:p>
          <a:p>
            <a:pPr lvl="1"/>
            <a:r>
              <a:rPr lang="en-US" sz="2000" dirty="0" smtClean="0"/>
              <a:t>histamine release from mast cells </a:t>
            </a:r>
          </a:p>
          <a:p>
            <a:pPr lvl="1"/>
            <a:r>
              <a:rPr lang="en-US" sz="2000" dirty="0" smtClean="0"/>
              <a:t>acetylcholine release from cholinergic nerve endings </a:t>
            </a:r>
          </a:p>
          <a:p>
            <a:r>
              <a:rPr lang="en-US" sz="2400" dirty="0" smtClean="0"/>
              <a:t> It also may </a:t>
            </a:r>
            <a:r>
              <a:rPr lang="en-US" sz="2400" i="1" dirty="0" smtClean="0"/>
              <a:t>increase the bronchodilator effect </a:t>
            </a:r>
            <a:r>
              <a:rPr lang="en-US" sz="2400" dirty="0" smtClean="0"/>
              <a:t>of β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-agonist by increasing the receptor </a:t>
            </a:r>
            <a:r>
              <a:rPr lang="en-US" sz="2400" dirty="0" smtClean="0"/>
              <a:t>affinity.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9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MODULE C</a:t>
            </a:r>
            <a:br>
              <a:rPr lang="en-US" sz="4000" b="1" smtClean="0"/>
            </a:br>
            <a:r>
              <a:rPr lang="en-US" sz="4000" i="1" smtClean="0"/>
              <a:t>Major Topics</a:t>
            </a:r>
          </a:p>
        </p:txBody>
      </p:sp>
      <p:sp>
        <p:nvSpPr>
          <p:cNvPr id="223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772400" cy="4038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dirty="0" smtClean="0"/>
              <a:t>Asthma Summary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dirty="0" smtClean="0"/>
              <a:t>Non-invasive strategies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u="sng" dirty="0" smtClean="0">
                <a:solidFill>
                  <a:srgbClr val="FF0000"/>
                </a:solidFill>
              </a:rPr>
              <a:t>Invasive strategies to improve </a:t>
            </a:r>
            <a:r>
              <a:rPr lang="en-US" i="1" u="sng" dirty="0" smtClean="0">
                <a:solidFill>
                  <a:srgbClr val="FF0000"/>
                </a:solidFill>
              </a:rPr>
              <a:t>ventilation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dirty="0" smtClean="0"/>
              <a:t>Scenario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3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Invasive Management Strategies</a:t>
            </a:r>
          </a:p>
        </p:txBody>
      </p:sp>
      <p:sp>
        <p:nvSpPr>
          <p:cNvPr id="316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962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u="sng" dirty="0" smtClean="0">
                <a:solidFill>
                  <a:srgbClr val="FF0000"/>
                </a:solidFill>
              </a:rPr>
              <a:t>Proper Ventilator Management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Therapeutics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Pharmacology agents in MV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Permissive </a:t>
            </a:r>
            <a:r>
              <a:rPr lang="en-US" dirty="0" err="1" smtClean="0"/>
              <a:t>Hypercapnea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Heli-ox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autoUpdateAnimBg="0"/>
      <p:bldP spid="3164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MODULE C-2 -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ssignments</a:t>
            </a:r>
          </a:p>
        </p:txBody>
      </p:sp>
      <p:sp>
        <p:nvSpPr>
          <p:cNvPr id="221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READ:</a:t>
            </a:r>
          </a:p>
          <a:p>
            <a:pPr lvl="8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Review:  </a:t>
            </a:r>
            <a:r>
              <a:rPr lang="en-US" sz="2400" dirty="0"/>
              <a:t>Chapter </a:t>
            </a:r>
            <a:r>
              <a:rPr lang="en-US" sz="2400" dirty="0" smtClean="0"/>
              <a:t>13 of Clinical Manifestations &amp; Assessment of Respiratory Disease </a:t>
            </a:r>
          </a:p>
          <a:p>
            <a:pPr lvl="8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Pilbeam </a:t>
            </a:r>
            <a:r>
              <a:rPr lang="en-US" sz="2400" i="1" dirty="0" smtClean="0"/>
              <a:t>- </a:t>
            </a:r>
            <a:r>
              <a:rPr lang="en-US" sz="2400" dirty="0" smtClean="0"/>
              <a:t>See First Day Handout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Performance Evaluation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marL="838200" indent="-838200" eaLnBrk="1" hangingPunct="1"/>
            <a:r>
              <a:rPr lang="en-US" sz="4000" dirty="0" smtClean="0"/>
              <a:t>Proper Ventilator Management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267200"/>
          </a:xfrm>
        </p:spPr>
        <p:txBody>
          <a:bodyPr/>
          <a:lstStyle/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Breath Type </a:t>
            </a:r>
            <a:r>
              <a:rPr lang="en-US" sz="2800" i="1" dirty="0" smtClean="0"/>
              <a:t>(volume or pressure)</a:t>
            </a:r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i="1" dirty="0" smtClean="0"/>
              <a:t>Mode</a:t>
            </a:r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Adjust tidal volume </a:t>
            </a:r>
            <a:r>
              <a:rPr lang="en-US" sz="2400" i="1" dirty="0" smtClean="0"/>
              <a:t>(low </a:t>
            </a:r>
            <a:r>
              <a:rPr lang="en-US" sz="2400" i="1" dirty="0" smtClean="0"/>
              <a:t>5 – 8 mL/kg </a:t>
            </a:r>
            <a:r>
              <a:rPr lang="en-US" sz="2400" i="1" dirty="0" smtClean="0"/>
              <a:t>IBW or lower</a:t>
            </a:r>
            <a:r>
              <a:rPr lang="en-US" sz="2400" i="1" dirty="0" smtClean="0"/>
              <a:t>).</a:t>
            </a:r>
            <a:endParaRPr lang="en-US" sz="2400" i="1" dirty="0" smtClean="0"/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Reduce alveolar deadspace (air trapping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Reduce mechanical </a:t>
            </a:r>
            <a:r>
              <a:rPr lang="en-US" sz="2800" dirty="0" err="1" smtClean="0"/>
              <a:t>deadspace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Correct for circuit </a:t>
            </a:r>
            <a:r>
              <a:rPr lang="en-US" sz="2800" dirty="0" smtClean="0"/>
              <a:t>loss.</a:t>
            </a:r>
            <a:endParaRPr lang="en-US" sz="2800" dirty="0" smtClean="0"/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Adjust rate </a:t>
            </a:r>
            <a:r>
              <a:rPr lang="en-US" sz="2800" i="1" dirty="0" smtClean="0"/>
              <a:t>(&lt;/= 8 </a:t>
            </a:r>
            <a:r>
              <a:rPr lang="en-US" sz="2800" i="1" dirty="0" err="1" smtClean="0"/>
              <a:t>bpm</a:t>
            </a:r>
            <a:r>
              <a:rPr lang="en-US" sz="2800" i="1" dirty="0" smtClean="0"/>
              <a:t>).</a:t>
            </a:r>
            <a:endParaRPr lang="en-US" sz="2800" i="1" dirty="0" smtClean="0"/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Eliminate </a:t>
            </a:r>
            <a:r>
              <a:rPr lang="en-US" sz="2800" dirty="0" smtClean="0"/>
              <a:t>auto-PEEP. </a:t>
            </a:r>
            <a:endParaRPr lang="en-US" sz="2800" dirty="0" smtClean="0"/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Watch patient </a:t>
            </a:r>
            <a:r>
              <a:rPr lang="en-US" sz="2800" dirty="0" smtClean="0"/>
              <a:t>synchrony.</a:t>
            </a:r>
            <a:endParaRPr lang="en-US" sz="2800" dirty="0" smtClean="0"/>
          </a:p>
          <a:p>
            <a:pPr marL="660400" indent="-66040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Allow for spontaneous </a:t>
            </a:r>
            <a:r>
              <a:rPr lang="en-US" sz="2800" dirty="0" smtClean="0"/>
              <a:t>breathing.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Invasive Management Strategies</a:t>
            </a:r>
          </a:p>
        </p:txBody>
      </p:sp>
      <p:sp>
        <p:nvSpPr>
          <p:cNvPr id="316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962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Proper Ventilator Management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u="sng" dirty="0" smtClean="0">
                <a:solidFill>
                  <a:srgbClr val="FF0000"/>
                </a:solidFill>
              </a:rPr>
              <a:t>Therapeutics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Pharmacology agents in MV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Permissive </a:t>
            </a:r>
            <a:r>
              <a:rPr lang="en-US" dirty="0" err="1" smtClean="0"/>
              <a:t>Hypercapnea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Heli-ox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38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Therapeutics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eaLnBrk="1" hangingPunct="1">
              <a:buFont typeface="Wingdings" pitchFamily="2" charset="2"/>
              <a:buAutoNum type="romanLcPeriod"/>
            </a:pPr>
            <a:r>
              <a:rPr lang="en-US" smtClean="0"/>
              <a:t>Aerosol therapy</a:t>
            </a:r>
          </a:p>
          <a:p>
            <a:pPr marL="660400" indent="-660400" eaLnBrk="1" hangingPunct="1">
              <a:buFont typeface="Wingdings" pitchFamily="2" charset="2"/>
              <a:buAutoNum type="romanLcPeriod"/>
            </a:pPr>
            <a:r>
              <a:rPr lang="en-US" smtClean="0"/>
              <a:t>Steroid use</a:t>
            </a:r>
          </a:p>
          <a:p>
            <a:pPr marL="660400" indent="-660400" eaLnBrk="1" hangingPunct="1">
              <a:buFont typeface="Wingdings" pitchFamily="2" charset="2"/>
              <a:buAutoNum type="romanLcPeriod"/>
            </a:pPr>
            <a:r>
              <a:rPr lang="en-US" smtClean="0"/>
              <a:t>Bronchial hygiene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Aerosol Therapy</a:t>
            </a:r>
          </a:p>
        </p:txBody>
      </p:sp>
      <p:sp>
        <p:nvSpPr>
          <p:cNvPr id="251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Deposition</a:t>
            </a:r>
          </a:p>
          <a:p>
            <a:pPr lvl="1" eaLnBrk="1" hangingPunct="1"/>
            <a:r>
              <a:rPr lang="en-US" dirty="0" smtClean="0"/>
              <a:t>Dose</a:t>
            </a:r>
            <a:endParaRPr lang="en-US" dirty="0" smtClean="0"/>
          </a:p>
          <a:p>
            <a:pPr lvl="2" eaLnBrk="1" hangingPunct="1"/>
            <a:r>
              <a:rPr lang="en-US" dirty="0" smtClean="0"/>
              <a:t>Spontaneous breathing </a:t>
            </a:r>
          </a:p>
          <a:p>
            <a:pPr lvl="3" eaLnBrk="1" hangingPunct="1"/>
            <a:r>
              <a:rPr lang="en-US" dirty="0" smtClean="0"/>
              <a:t>achieve </a:t>
            </a:r>
            <a:r>
              <a:rPr lang="en-US" dirty="0" smtClean="0">
                <a:solidFill>
                  <a:srgbClr val="FF0000"/>
                </a:solidFill>
              </a:rPr>
              <a:t>10 – 14%</a:t>
            </a:r>
            <a:r>
              <a:rPr lang="en-US" dirty="0" smtClean="0"/>
              <a:t> deposition</a:t>
            </a:r>
          </a:p>
          <a:p>
            <a:pPr lvl="2" eaLnBrk="1" hangingPunct="1"/>
            <a:r>
              <a:rPr lang="en-US" dirty="0" smtClean="0"/>
              <a:t>Ventilator </a:t>
            </a:r>
            <a:r>
              <a:rPr lang="en-US" dirty="0" smtClean="0"/>
              <a:t>patient </a:t>
            </a:r>
          </a:p>
          <a:p>
            <a:pPr lvl="3" eaLnBrk="1" hangingPunct="1"/>
            <a:r>
              <a:rPr lang="en-US" dirty="0" smtClean="0"/>
              <a:t>achieve </a:t>
            </a:r>
            <a:r>
              <a:rPr lang="en-US" dirty="0" smtClean="0">
                <a:solidFill>
                  <a:srgbClr val="FF0000"/>
                </a:solidFill>
              </a:rPr>
              <a:t>1.0 – 15.3%</a:t>
            </a:r>
            <a:r>
              <a:rPr lang="en-US" dirty="0" smtClean="0"/>
              <a:t> deposition</a:t>
            </a:r>
          </a:p>
          <a:p>
            <a:pPr eaLnBrk="1" hangingPunct="1"/>
            <a:r>
              <a:rPr lang="en-US" sz="3200" b="1" i="1" dirty="0" smtClean="0">
                <a:solidFill>
                  <a:srgbClr val="903597"/>
                </a:solidFill>
              </a:rPr>
              <a:t>Why </a:t>
            </a:r>
            <a:r>
              <a:rPr lang="en-US" sz="3200" b="1" i="1" dirty="0" smtClean="0">
                <a:solidFill>
                  <a:srgbClr val="903597"/>
                </a:solidFill>
              </a:rPr>
              <a:t>the great variation in dose delivery with the ventilated patient?</a:t>
            </a:r>
            <a:endParaRPr lang="en-US" sz="3200" b="1" dirty="0" smtClean="0">
              <a:solidFill>
                <a:srgbClr val="90359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algn="ctr"/>
            <a:r>
              <a:rPr lang="en-US" sz="3200" dirty="0" smtClean="0"/>
              <a:t>We can’t agree on where, which or how.</a:t>
            </a:r>
            <a:endParaRPr lang="en-US" sz="320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34400" cy="558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marL="838200" indent="-838200" eaLnBrk="1" hangingPunct="1"/>
            <a:r>
              <a:rPr lang="en-US" sz="3200" dirty="0" smtClean="0"/>
              <a:t>Methods of administering medication to improve ventilation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6858000" cy="437812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Things to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consider:</a:t>
            </a:r>
          </a:p>
          <a:p>
            <a:pPr lvl="8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sz="700" b="1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the size of the patient? 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type of ventilator or O2 device is in use?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type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humidification?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type </a:t>
            </a:r>
            <a:r>
              <a:rPr lang="en-US" dirty="0">
                <a:latin typeface="Arial" pitchFamily="34" charset="0"/>
                <a:cs typeface="Arial" pitchFamily="34" charset="0"/>
              </a:rPr>
              <a:t>of aerosol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generator?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 bias flow present?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Is SVN flow intermittent </a:t>
            </a:r>
            <a:r>
              <a:rPr lang="en-US" dirty="0">
                <a:latin typeface="Arial" pitchFamily="34" charset="0"/>
                <a:cs typeface="Arial" pitchFamily="34" charset="0"/>
              </a:rPr>
              <a:t>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continuous?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56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2286000"/>
          </a:xfrm>
        </p:spPr>
        <p:txBody>
          <a:bodyPr/>
          <a:lstStyle/>
          <a:p>
            <a:pPr algn="ctr"/>
            <a:r>
              <a:rPr lang="en-US" sz="6000" dirty="0" smtClean="0"/>
              <a:t>What does the latest evidence say???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53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43000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/>
          <p:nvPr/>
        </p:nvSpPr>
        <p:spPr bwMode="auto">
          <a:xfrm>
            <a:off x="6553200" y="4800600"/>
            <a:ext cx="121919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7607300" y="4857750"/>
            <a:ext cx="228600" cy="1143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4191000" y="5321300"/>
            <a:ext cx="152400" cy="762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410200" y="5314950"/>
            <a:ext cx="152400" cy="762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4191000" y="6096000"/>
            <a:ext cx="152400" cy="762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5410200" y="6096000"/>
            <a:ext cx="152400" cy="8381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Ventilator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bias flow for flow triggering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 bwMode="auto">
          <a:xfrm>
            <a:off x="5486400" y="5708650"/>
            <a:ext cx="152400" cy="762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203700" y="5702300"/>
            <a:ext cx="152400" cy="762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04800" y="1828800"/>
            <a:ext cx="1828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60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3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 bwMode="auto">
          <a:xfrm>
            <a:off x="4191000" y="4572000"/>
            <a:ext cx="3048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4038600" y="2667000"/>
            <a:ext cx="304800" cy="1524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5181600" y="4267200"/>
            <a:ext cx="3810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572000"/>
            <a:ext cx="4572000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 smtClean="0">
                <a:solidFill>
                  <a:srgbClr val="002060"/>
                </a:solidFill>
              </a:rPr>
              <a:t>Aeroneb</a:t>
            </a:r>
            <a:r>
              <a:rPr lang="en-US" dirty="0" smtClean="0">
                <a:solidFill>
                  <a:srgbClr val="002060"/>
                </a:solidFill>
              </a:rPr>
              <a:t> Solo performance was 5-6 times superior to small volume nebulizers and outperformed all others at all locations.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MODULE C-2 - </a:t>
            </a:r>
            <a:r>
              <a:rPr lang="en-US" i="1" dirty="0" smtClean="0"/>
              <a:t>Resources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3600" smtClean="0"/>
              <a:t>Optional videotapes (E-108): </a:t>
            </a:r>
          </a:p>
          <a:p>
            <a:pPr marL="533400" indent="-533400" eaLnBrk="1" hangingPunct="1"/>
            <a:endParaRPr lang="en-US" sz="3600" smtClean="0"/>
          </a:p>
          <a:p>
            <a:pPr marL="914400" lvl="1" indent="-457200" eaLnBrk="1" hangingPunct="1"/>
            <a:r>
              <a:rPr lang="en-US" sz="2400" i="1" smtClean="0"/>
              <a:t>Professor’s Rounds 2007:  NAEPP Asthma Care Guidelines Updated for 2007</a:t>
            </a:r>
          </a:p>
          <a:p>
            <a:pPr marL="914400" lvl="1" indent="-457200" eaLnBrk="1" hangingPunct="1"/>
            <a:endParaRPr lang="en-US" sz="2400" i="1" smtClean="0"/>
          </a:p>
          <a:p>
            <a:pPr marL="914400" lvl="1" indent="-457200" eaLnBrk="1" hangingPunct="1"/>
            <a:r>
              <a:rPr lang="en-US" sz="2400" i="1" smtClean="0"/>
              <a:t>Professor’s Rounds:  Sedation &amp; Paralysis of the Ventilated Patient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 smtClean="0"/>
              <a:t>High Frequency Ventilation</a:t>
            </a:r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915400" cy="543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33400" y="2057400"/>
            <a:ext cx="38100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02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Flow Nasal Cannula</a:t>
            </a:r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73225"/>
            <a:ext cx="828516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572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Aeroneb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4953000"/>
            <a:ext cx="990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7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Non-invasive ventilation</a:t>
            </a:r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01000" cy="509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4419600" y="2514600"/>
            <a:ext cx="53340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0112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11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</a:t>
            </a:r>
            <a:r>
              <a:rPr lang="en-US" sz="4000" i="1" dirty="0" smtClean="0"/>
              <a:t>nebulizer</a:t>
            </a:r>
            <a:r>
              <a:rPr lang="en-US" sz="4000" dirty="0" smtClean="0"/>
              <a:t> and how much </a:t>
            </a:r>
            <a:r>
              <a:rPr lang="en-US" sz="4000" i="1" dirty="0" smtClean="0"/>
              <a:t>drug</a:t>
            </a:r>
            <a:r>
              <a:rPr lang="en-US" sz="4000" dirty="0" smtClean="0"/>
              <a:t> to use?</a:t>
            </a:r>
            <a:endParaRPr lang="en-US" sz="4000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89524"/>
            <a:ext cx="781929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828800"/>
            <a:ext cx="7285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Equipment: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all studies, the Vibrating Mesh and MDI with spacer delivered more than twice as much medication as the SVN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239" y="327741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Different drugs: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5029200"/>
          </a:xfrm>
        </p:spPr>
        <p:txBody>
          <a:bodyPr/>
          <a:lstStyle/>
          <a:p>
            <a:r>
              <a:rPr lang="en-US" sz="2800" dirty="0" smtClean="0"/>
              <a:t>Placement for adults &amp; </a:t>
            </a:r>
            <a:r>
              <a:rPr lang="en-US" sz="2800" dirty="0" err="1"/>
              <a:t>p</a:t>
            </a:r>
            <a:r>
              <a:rPr lang="en-US" sz="2800" dirty="0" err="1" smtClean="0"/>
              <a:t>eds</a:t>
            </a:r>
            <a:r>
              <a:rPr lang="en-US" sz="2800" dirty="0" smtClean="0"/>
              <a:t> on </a:t>
            </a:r>
            <a:r>
              <a:rPr lang="en-US" sz="2800" dirty="0" smtClean="0">
                <a:solidFill>
                  <a:srgbClr val="FF0000"/>
                </a:solidFill>
              </a:rPr>
              <a:t>vent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b="1" dirty="0" smtClean="0"/>
              <a:t>MDI </a:t>
            </a:r>
            <a:r>
              <a:rPr lang="en-US" sz="2400" b="1" strike="sngStrike" dirty="0" smtClean="0"/>
              <a:t>or SVN intermittent</a:t>
            </a:r>
            <a:r>
              <a:rPr lang="en-US" sz="2400" b="1" dirty="0" smtClean="0"/>
              <a:t> </a:t>
            </a:r>
            <a:r>
              <a:rPr lang="en-US" sz="2400" dirty="0" smtClean="0"/>
              <a:t>on insp. side of </a:t>
            </a:r>
            <a:r>
              <a:rPr lang="en-US" sz="2400" dirty="0" smtClean="0"/>
              <a:t>wye.</a:t>
            </a:r>
            <a:endParaRPr lang="en-US" sz="2400" dirty="0" smtClean="0"/>
          </a:p>
          <a:p>
            <a:pPr lvl="1"/>
            <a:r>
              <a:rPr lang="en-US" sz="2400" b="1" dirty="0" smtClean="0"/>
              <a:t>SVN continuous </a:t>
            </a:r>
            <a:r>
              <a:rPr lang="en-US" sz="2400" b="1" dirty="0" smtClean="0">
                <a:solidFill>
                  <a:srgbClr val="FF0000"/>
                </a:solidFill>
              </a:rPr>
              <a:t>or intermittent </a:t>
            </a:r>
            <a:r>
              <a:rPr lang="en-US" sz="2400" dirty="0" smtClean="0"/>
              <a:t>– always at </a:t>
            </a:r>
            <a:r>
              <a:rPr lang="en-US" sz="2400" dirty="0" smtClean="0"/>
              <a:t>ventilator.</a:t>
            </a:r>
            <a:endParaRPr lang="en-US" sz="2400" dirty="0" smtClean="0"/>
          </a:p>
          <a:p>
            <a:pPr lvl="2"/>
            <a:r>
              <a:rPr lang="en-US" dirty="0" smtClean="0"/>
              <a:t>Continuous flow = </a:t>
            </a:r>
            <a:r>
              <a:rPr lang="en-US" dirty="0" smtClean="0"/>
              <a:t>reservoir.</a:t>
            </a:r>
            <a:endParaRPr lang="en-US" dirty="0" smtClean="0"/>
          </a:p>
          <a:p>
            <a:pPr lvl="2"/>
            <a:r>
              <a:rPr lang="en-US" dirty="0" smtClean="0"/>
              <a:t>Cleaner (no secretions nebulized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sz="2400" b="1" dirty="0" err="1" smtClean="0"/>
              <a:t>Aeroneb</a:t>
            </a:r>
            <a:endParaRPr lang="en-US" sz="2400" b="1" dirty="0" smtClean="0"/>
          </a:p>
          <a:p>
            <a:pPr lvl="2"/>
            <a:r>
              <a:rPr lang="en-US" dirty="0" smtClean="0"/>
              <a:t>Bias flow - At vent or </a:t>
            </a:r>
            <a:r>
              <a:rPr lang="en-US" dirty="0" smtClean="0"/>
              <a:t>humidifier. </a:t>
            </a:r>
            <a:endParaRPr lang="en-US" dirty="0" smtClean="0"/>
          </a:p>
          <a:p>
            <a:pPr lvl="2"/>
            <a:r>
              <a:rPr lang="en-US" dirty="0" smtClean="0"/>
              <a:t>No bias flow – place on insp. side </a:t>
            </a:r>
            <a:r>
              <a:rPr lang="en-US" dirty="0" smtClean="0"/>
              <a:t>of wye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876800"/>
          </a:xfrm>
        </p:spPr>
        <p:txBody>
          <a:bodyPr/>
          <a:lstStyle/>
          <a:p>
            <a:r>
              <a:rPr lang="en-US" dirty="0"/>
              <a:t>Placement for adults &amp; </a:t>
            </a:r>
            <a:r>
              <a:rPr lang="en-US" dirty="0" err="1"/>
              <a:t>peds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HFOV</a:t>
            </a:r>
            <a:r>
              <a:rPr lang="en-US" dirty="0" smtClean="0"/>
              <a:t> - </a:t>
            </a:r>
            <a:r>
              <a:rPr lang="en-US" sz="2400" dirty="0" smtClean="0"/>
              <a:t>Place all equipment between wye &amp; ETT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HFNC</a:t>
            </a:r>
            <a:r>
              <a:rPr lang="en-US" dirty="0" smtClean="0"/>
              <a:t> - </a:t>
            </a:r>
          </a:p>
          <a:p>
            <a:pPr lvl="2"/>
            <a:r>
              <a:rPr lang="en-US" dirty="0" smtClean="0"/>
              <a:t>MDI at nose</a:t>
            </a:r>
          </a:p>
          <a:p>
            <a:pPr lvl="2"/>
            <a:r>
              <a:rPr lang="en-US" dirty="0" smtClean="0"/>
              <a:t>Jet neb &amp; </a:t>
            </a:r>
            <a:r>
              <a:rPr lang="en-US" dirty="0" err="1" smtClean="0"/>
              <a:t>Aeroneb</a:t>
            </a:r>
            <a:r>
              <a:rPr lang="en-US" dirty="0" smtClean="0"/>
              <a:t> – before humidifier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NIV</a:t>
            </a:r>
            <a:r>
              <a:rPr lang="en-US" dirty="0" smtClean="0"/>
              <a:t> - </a:t>
            </a:r>
            <a:r>
              <a:rPr lang="en-US" sz="2400" dirty="0" smtClean="0"/>
              <a:t>MDI, Jet </a:t>
            </a:r>
            <a:r>
              <a:rPr lang="en-US" sz="2400" dirty="0"/>
              <a:t>neb &amp; </a:t>
            </a:r>
            <a:r>
              <a:rPr lang="en-US" sz="2400" dirty="0" err="1"/>
              <a:t>Aeroneb</a:t>
            </a:r>
            <a:r>
              <a:rPr lang="en-US" sz="2400" dirty="0"/>
              <a:t> – </a:t>
            </a:r>
            <a:r>
              <a:rPr lang="en-US" sz="2400" dirty="0" smtClean="0"/>
              <a:t>at mask</a:t>
            </a:r>
            <a:endParaRPr lang="en-US" sz="2400" dirty="0"/>
          </a:p>
          <a:p>
            <a:pPr lvl="1"/>
            <a:endParaRPr lang="en-US" sz="32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MSRC 2014 - Fink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Placement for neonates on any type of ventilation </a:t>
            </a:r>
            <a:r>
              <a:rPr lang="en-US" sz="2400" dirty="0" smtClean="0"/>
              <a:t>(conventional or HFOV)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MDI , Jet neb &amp; </a:t>
            </a:r>
            <a:r>
              <a:rPr lang="en-US" dirty="0" err="1" smtClean="0"/>
              <a:t>Aeroneb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at  patient airway</a:t>
            </a:r>
            <a:r>
              <a:rPr lang="en-US" dirty="0" smtClean="0"/>
              <a:t> between ET &amp; Wye </a:t>
            </a:r>
            <a:r>
              <a:rPr lang="en-US" dirty="0" smtClean="0"/>
              <a:t>connector.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/>
          <a:lstStyle/>
          <a:p>
            <a:pPr marL="838200" indent="-838200" eaLnBrk="1" hangingPunct="1"/>
            <a:r>
              <a:rPr lang="en-US" sz="3200" dirty="0" smtClean="0"/>
              <a:t>Other Things to Improve Aerosol Deposition</a:t>
            </a:r>
          </a:p>
        </p:txBody>
      </p:sp>
      <p:sp>
        <p:nvSpPr>
          <p:cNvPr id="252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3563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Mode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Encourage spontaneous </a:t>
            </a:r>
            <a:r>
              <a:rPr lang="en-US" sz="2400" dirty="0" smtClean="0"/>
              <a:t>breathing.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Tidal Volume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Increase as much as possible (&gt;500cc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Use of sigh is </a:t>
            </a:r>
            <a:r>
              <a:rPr lang="en-US" sz="2400" dirty="0" smtClean="0"/>
              <a:t>acceptable.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Respiratory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Decrease as much as </a:t>
            </a:r>
            <a:r>
              <a:rPr lang="en-US" sz="2400" dirty="0" smtClean="0"/>
              <a:t>possible.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Duty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 smtClean="0"/>
              <a:t>Increase inspiratory time </a:t>
            </a:r>
            <a:r>
              <a:rPr lang="en-US" sz="2400" dirty="0" smtClean="0"/>
              <a:t>as much as </a:t>
            </a:r>
            <a:r>
              <a:rPr lang="en-US" sz="2400" dirty="0" smtClean="0"/>
              <a:t>possible.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Use of a plateau or inspiratory hold is </a:t>
            </a:r>
            <a:r>
              <a:rPr lang="en-US" sz="2400" dirty="0" smtClean="0">
                <a:solidFill>
                  <a:srgbClr val="FD2711"/>
                </a:solidFill>
              </a:rPr>
              <a:t>controversial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Actuate during early insp. NOT end </a:t>
            </a:r>
            <a:r>
              <a:rPr lang="en-US" sz="2400" dirty="0" smtClean="0"/>
              <a:t>exhalation.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Place &amp; Use Equipment Properly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MDI, Chamber, Spacer, Nebulizer, Gas Flow...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solidFill>
                  <a:srgbClr val="903597"/>
                </a:solidFill>
              </a:rPr>
              <a:t>How do I know when I get the desired effect</a:t>
            </a:r>
            <a:r>
              <a:rPr lang="en-US" sz="4000" b="1" dirty="0" smtClean="0">
                <a:solidFill>
                  <a:srgbClr val="903597"/>
                </a:solidFill>
              </a:rPr>
              <a:t>?</a:t>
            </a:r>
            <a:endParaRPr lang="en-US" sz="4000" dirty="0" smtClean="0"/>
          </a:p>
        </p:txBody>
      </p:sp>
      <p:sp>
        <p:nvSpPr>
          <p:cNvPr id="253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83563" cy="4419600"/>
          </a:xfrm>
        </p:spPr>
        <p:txBody>
          <a:bodyPr/>
          <a:lstStyle/>
          <a:p>
            <a:pPr lvl="2"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Dose Response Therapy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Increasing the dosage to achieve the desired or optimal </a:t>
            </a:r>
            <a:r>
              <a:rPr lang="en-US" dirty="0" smtClean="0"/>
              <a:t>effect.</a:t>
            </a:r>
            <a:endParaRPr lang="en-US" dirty="0" smtClean="0"/>
          </a:p>
          <a:p>
            <a:pPr lvl="2" eaLnBrk="1" hangingPunct="1"/>
            <a:r>
              <a:rPr lang="en-US" dirty="0" smtClean="0"/>
              <a:t>Monitor for side </a:t>
            </a:r>
            <a:r>
              <a:rPr lang="en-US" dirty="0" smtClean="0"/>
              <a:t>effects.</a:t>
            </a:r>
            <a:endParaRPr lang="en-US" dirty="0" smtClean="0"/>
          </a:p>
          <a:p>
            <a:pPr lvl="2" eaLnBrk="1" hangingPunct="1"/>
            <a:r>
              <a:rPr lang="en-US" b="1" dirty="0" smtClean="0"/>
              <a:t>Monitor for hypokalemia &amp; </a:t>
            </a:r>
            <a:r>
              <a:rPr lang="en-US" b="1" dirty="0" smtClean="0"/>
              <a:t>dysrhythmias.</a:t>
            </a:r>
            <a:endParaRPr lang="en-US" b="1" dirty="0" smtClean="0"/>
          </a:p>
          <a:p>
            <a:pPr eaLnBrk="1" hangingPunct="1"/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i="1" dirty="0" smtClean="0">
              <a:solidFill>
                <a:srgbClr val="90359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Assessing Response</a:t>
            </a:r>
          </a:p>
        </p:txBody>
      </p:sp>
      <p:sp>
        <p:nvSpPr>
          <p:cNvPr id="254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772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Graphic Assessment</a:t>
            </a:r>
          </a:p>
          <a:p>
            <a:pPr lvl="1" eaLnBrk="1" hangingPunct="1"/>
            <a:r>
              <a:rPr lang="en-US" dirty="0" smtClean="0">
                <a:solidFill>
                  <a:srgbClr val="FD2711"/>
                </a:solidFill>
              </a:rPr>
              <a:t>Pressure – Time Curve</a:t>
            </a:r>
          </a:p>
          <a:p>
            <a:pPr lvl="2" eaLnBrk="1" hangingPunct="1"/>
            <a:r>
              <a:rPr lang="en-US" dirty="0" smtClean="0"/>
              <a:t>Peak – plateau pressure difference*</a:t>
            </a:r>
          </a:p>
          <a:p>
            <a:pPr lvl="2" eaLnBrk="1" hangingPunct="1"/>
            <a:r>
              <a:rPr lang="en-US" dirty="0" smtClean="0"/>
              <a:t>Airway resistance measurement </a:t>
            </a:r>
          </a:p>
          <a:p>
            <a:pPr lvl="2" eaLnBrk="1" hangingPunct="1"/>
            <a:r>
              <a:rPr lang="en-US" dirty="0" smtClean="0"/>
              <a:t>Auto-PEEP Maneuver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b="1" dirty="0"/>
              <a:t>MODULE C-2 - </a:t>
            </a:r>
            <a:r>
              <a:rPr lang="en-US" i="1" dirty="0"/>
              <a:t>Resources</a:t>
            </a:r>
            <a:endParaRPr lang="en-US" dirty="0" smtClean="0"/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4400" b="1" dirty="0"/>
              <a:t>Clinical Practice </a:t>
            </a:r>
            <a:r>
              <a:rPr lang="en-US" sz="4400" b="1" dirty="0" smtClean="0"/>
              <a:t>Guideline:</a:t>
            </a:r>
          </a:p>
          <a:p>
            <a:pPr marL="0" indent="0" eaLnBrk="1" hangingPunct="1">
              <a:buNone/>
            </a:pPr>
            <a:r>
              <a:rPr lang="en-US" sz="3200" dirty="0" smtClean="0"/>
              <a:t>Aerosol Therapy:	</a:t>
            </a:r>
            <a:r>
              <a:rPr lang="en-US" sz="3200" b="1" i="1" dirty="0"/>
              <a:t>	</a:t>
            </a:r>
            <a:endParaRPr lang="en-US" sz="3200" i="1" dirty="0" smtClean="0"/>
          </a:p>
          <a:p>
            <a:pPr lvl="8"/>
            <a:endParaRPr lang="en-US" sz="1600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800" b="1" dirty="0" smtClean="0">
                <a:solidFill>
                  <a:srgbClr val="FF0000"/>
                </a:solidFill>
              </a:rPr>
              <a:t>ACCP </a:t>
            </a:r>
            <a:r>
              <a:rPr lang="en-US" sz="2800" i="1" dirty="0" smtClean="0"/>
              <a:t>Device Selection and Outcomes of Aerosol Therapy: Evidence-Based Guidelines (2005) </a:t>
            </a:r>
          </a:p>
          <a:p>
            <a:pPr marL="0" indent="0" eaLnBrk="1" hangingPunct="1">
              <a:buNone/>
            </a:pPr>
            <a:r>
              <a:rPr lang="pt-BR" sz="3200" dirty="0" smtClean="0"/>
              <a:t>Asthma:   </a:t>
            </a:r>
          </a:p>
          <a:p>
            <a:pPr lvl="8"/>
            <a:endParaRPr lang="pt-BR" sz="1600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pt-BR" sz="2800" b="1" dirty="0" smtClean="0">
                <a:solidFill>
                  <a:srgbClr val="FF0000"/>
                </a:solidFill>
              </a:rPr>
              <a:t>NAEPP</a:t>
            </a:r>
            <a:r>
              <a:rPr lang="pt-BR" sz="2800" i="1" dirty="0" smtClean="0"/>
              <a:t> EPR-3 2007 Asthma Guidelines  </a:t>
            </a:r>
          </a:p>
          <a:p>
            <a:pPr lvl="2" eaLnBrk="1" hangingPunct="1"/>
            <a:r>
              <a:rPr lang="pt-BR" sz="2000" i="1" dirty="0" smtClean="0"/>
              <a:t>(new guidelines due out soon)</a:t>
            </a:r>
          </a:p>
          <a:p>
            <a:pPr eaLnBrk="1" hangingPunct="1"/>
            <a:endParaRPr lang="en-US" sz="4400" i="1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an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13"/>
            <a:ext cx="8839200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9900"/>
                </a:solidFill>
                <a:latin typeface="Times New Roman" pitchFamily="18" charset="0"/>
              </a:rPr>
              <a:t>Compliance &amp; Resistance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14600" y="55626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876800" y="55626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124200" y="5410200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Assessing Response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772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Graphic Assessment</a:t>
            </a:r>
          </a:p>
          <a:p>
            <a:pPr lvl="1" eaLnBrk="1" hangingPunct="1"/>
            <a:r>
              <a:rPr lang="en-US" dirty="0" smtClean="0">
                <a:solidFill>
                  <a:srgbClr val="FD2711"/>
                </a:solidFill>
              </a:rPr>
              <a:t>Flow-Time Curve </a:t>
            </a:r>
            <a:r>
              <a:rPr lang="en-US" sz="2000" i="1" dirty="0" smtClean="0">
                <a:solidFill>
                  <a:srgbClr val="FD2711"/>
                </a:solidFill>
              </a:rPr>
              <a:t>(or flow-volume loop)</a:t>
            </a:r>
          </a:p>
          <a:p>
            <a:pPr lvl="2" eaLnBrk="1" hangingPunct="1"/>
            <a:r>
              <a:rPr lang="en-US" dirty="0" smtClean="0"/>
              <a:t>Expiratory flow tracing</a:t>
            </a:r>
          </a:p>
          <a:p>
            <a:pPr lvl="2" eaLnBrk="1" hangingPunct="1"/>
            <a:r>
              <a:rPr lang="en-US" dirty="0" smtClean="0"/>
              <a:t>Auto-PEEP maneuver </a:t>
            </a:r>
          </a:p>
          <a:p>
            <a:pPr lvl="1" eaLnBrk="1" hangingPunct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can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Assessing Response</a:t>
            </a:r>
          </a:p>
        </p:txBody>
      </p:sp>
      <p:sp>
        <p:nvSpPr>
          <p:cNvPr id="369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772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Patient Assessment</a:t>
            </a:r>
          </a:p>
          <a:p>
            <a:pPr lvl="1" eaLnBrk="1" hangingPunct="1"/>
            <a:r>
              <a:rPr lang="en-US" dirty="0" smtClean="0"/>
              <a:t>Breath sounds</a:t>
            </a:r>
          </a:p>
          <a:p>
            <a:pPr lvl="1" eaLnBrk="1" hangingPunct="1"/>
            <a:r>
              <a:rPr lang="en-US" dirty="0" smtClean="0"/>
              <a:t>Patient WOB</a:t>
            </a:r>
          </a:p>
          <a:p>
            <a:pPr lvl="1" eaLnBrk="1" hangingPunct="1"/>
            <a:r>
              <a:rPr lang="en-US" dirty="0" smtClean="0"/>
              <a:t>Vital signs</a:t>
            </a:r>
          </a:p>
          <a:p>
            <a:pPr lvl="1" eaLnBrk="1" hangingPunct="1"/>
            <a:r>
              <a:rPr lang="en-US" dirty="0" smtClean="0"/>
              <a:t>S</a:t>
            </a:r>
            <a:r>
              <a:rPr lang="en-US" sz="2800" dirty="0" smtClean="0"/>
              <a:t>p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endParaRPr lang="en-US" baseline="-250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72500" cy="54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42900" y="304799"/>
            <a:ext cx="8115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Consider Costs of Different </a:t>
            </a:r>
            <a:r>
              <a:rPr lang="en-US" sz="3600" dirty="0">
                <a:solidFill>
                  <a:schemeClr val="tx2"/>
                </a:solidFill>
              </a:rPr>
              <a:t>Nebulizers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10668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FF0000"/>
                </a:solidFill>
              </a:rPr>
              <a:t>Using an MDI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Advantages associated with MDI</a:t>
            </a:r>
          </a:p>
        </p:txBody>
      </p:sp>
      <p:sp>
        <p:nvSpPr>
          <p:cNvPr id="262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Faster &amp; Possibly Cheaper (labor time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As good or better than SVN when using spacer or </a:t>
            </a:r>
            <a:r>
              <a:rPr lang="en-US" sz="2800" dirty="0" smtClean="0">
                <a:solidFill>
                  <a:srgbClr val="FF0000"/>
                </a:solidFill>
              </a:rPr>
              <a:t>VHC.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Does not add any flow so it does not </a:t>
            </a:r>
            <a:r>
              <a:rPr lang="en-US" sz="2800" dirty="0" smtClean="0"/>
              <a:t>alter. 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D2711"/>
                </a:solidFill>
              </a:rPr>
              <a:t>Trigger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Vt.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Flow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FIO2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Alarm function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Does not contaminate &amp; obstruct expiratory </a:t>
            </a:r>
            <a:r>
              <a:rPr lang="en-US" sz="2800" dirty="0" smtClean="0"/>
              <a:t>filter.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772400" cy="3581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Using an MDI 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b="1" dirty="0">
                <a:solidFill>
                  <a:schemeClr val="tx2"/>
                </a:solidFill>
              </a:rPr>
              <a:t>any</a:t>
            </a:r>
            <a:r>
              <a:rPr lang="en-US" dirty="0">
                <a:solidFill>
                  <a:schemeClr val="tx2"/>
                </a:solidFill>
              </a:rPr>
              <a:t> humidification system 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on adult or pediatric 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conventional </a:t>
            </a:r>
            <a:r>
              <a:rPr lang="en-US" dirty="0" smtClean="0">
                <a:solidFill>
                  <a:schemeClr val="tx2"/>
                </a:solidFill>
              </a:rPr>
              <a:t>ventilation. 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34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~im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28600"/>
            <a:ext cx="62801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962400" y="1045388"/>
            <a:ext cx="1143000" cy="609600"/>
          </a:xfrm>
          <a:prstGeom prst="line">
            <a:avLst/>
          </a:prstGeom>
          <a:noFill/>
          <a:ln w="38100" cap="sq">
            <a:solidFill>
              <a:srgbClr val="FD271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4108450" y="1112876"/>
            <a:ext cx="850900" cy="609600"/>
          </a:xfrm>
          <a:prstGeom prst="line">
            <a:avLst/>
          </a:prstGeom>
          <a:noFill/>
          <a:ln w="38100" cap="sq">
            <a:solidFill>
              <a:srgbClr val="FD271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7620000" y="1400988"/>
            <a:ext cx="762000" cy="609600"/>
          </a:xfrm>
          <a:prstGeom prst="line">
            <a:avLst/>
          </a:prstGeom>
          <a:noFill/>
          <a:ln w="38100" cap="sq">
            <a:solidFill>
              <a:srgbClr val="FD271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7620000" y="1350188"/>
            <a:ext cx="1143000" cy="609600"/>
          </a:xfrm>
          <a:prstGeom prst="line">
            <a:avLst/>
          </a:prstGeom>
          <a:noFill/>
          <a:ln w="38100" cap="sq">
            <a:solidFill>
              <a:srgbClr val="FD271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2743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000033"/>
                </a:solidFill>
                <a:latin typeface="Verdana" pitchFamily="34" charset="0"/>
              </a:rPr>
              <a:t>Y</a:t>
            </a:r>
            <a:r>
              <a:rPr lang="en-US" u="sng" dirty="0" smtClean="0">
                <a:solidFill>
                  <a:srgbClr val="000033"/>
                </a:solidFill>
                <a:latin typeface="Verdana" pitchFamily="34" charset="0"/>
              </a:rPr>
              <a:t>ou must use a Large-volume </a:t>
            </a:r>
            <a:r>
              <a:rPr lang="en-US" b="1" u="sng" dirty="0" smtClean="0">
                <a:solidFill>
                  <a:srgbClr val="000033"/>
                </a:solidFill>
                <a:latin typeface="Verdana" pitchFamily="34" charset="0"/>
              </a:rPr>
              <a:t>spacers</a:t>
            </a:r>
            <a:r>
              <a:rPr lang="en-US" dirty="0" smtClean="0">
                <a:solidFill>
                  <a:srgbClr val="000033"/>
                </a:solidFill>
                <a:latin typeface="Verdana" pitchFamily="34" charset="0"/>
              </a:rPr>
              <a:t>.</a:t>
            </a:r>
            <a:endParaRPr lang="en-US" dirty="0">
              <a:solidFill>
                <a:srgbClr val="000033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33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*improve inhaled aerosol deposition 4 – 6 fold over MDI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adapters.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5791200" y="685800"/>
            <a:ext cx="2971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solidFill>
                  <a:srgbClr val="000033"/>
                </a:solidFill>
                <a:latin typeface="Verdana" pitchFamily="34" charset="0"/>
              </a:rPr>
              <a:t>Large-volume </a:t>
            </a:r>
            <a:r>
              <a:rPr lang="en-US" b="1" u="sng" dirty="0">
                <a:solidFill>
                  <a:srgbClr val="000033"/>
                </a:solidFill>
                <a:latin typeface="Verdana" pitchFamily="34" charset="0"/>
              </a:rPr>
              <a:t>spacers</a:t>
            </a:r>
            <a:r>
              <a:rPr lang="en-US" dirty="0">
                <a:solidFill>
                  <a:srgbClr val="000033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33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*improve inhaled aerosol deposition 4 – 6 fold over MDI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adapters.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8371" name="Picture 3" descr="A01813-33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5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MODULE C-2 -</a:t>
            </a:r>
            <a:r>
              <a:rPr lang="en-US" sz="4000" i="1" dirty="0" smtClean="0"/>
              <a:t>Objectives</a:t>
            </a:r>
          </a:p>
        </p:txBody>
      </p:sp>
      <p:sp>
        <p:nvSpPr>
          <p:cNvPr id="222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5105400"/>
          </a:xfrm>
        </p:spPr>
        <p:txBody>
          <a:bodyPr/>
          <a:lstStyle/>
          <a:p>
            <a:pPr eaLnBrk="1" hangingPunct="1"/>
            <a:r>
              <a:rPr lang="en-US" sz="2800" b="1" i="1" dirty="0" smtClean="0"/>
              <a:t>When you complete this module, you should be able to…</a:t>
            </a:r>
          </a:p>
          <a:p>
            <a:pPr lvl="1" eaLnBrk="1" hangingPunct="1"/>
            <a:r>
              <a:rPr lang="en-US" sz="2600" dirty="0" smtClean="0"/>
              <a:t>describe the problems associated with asthma. </a:t>
            </a:r>
          </a:p>
          <a:p>
            <a:pPr lvl="1" eaLnBrk="1" hangingPunct="1"/>
            <a:r>
              <a:rPr lang="en-US" sz="2600" dirty="0" smtClean="0"/>
              <a:t>discuss different methods for improving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removal.</a:t>
            </a:r>
          </a:p>
          <a:p>
            <a:pPr lvl="1" eaLnBrk="1" hangingPunct="1"/>
            <a:r>
              <a:rPr lang="en-US" sz="2600" dirty="0" smtClean="0"/>
              <a:t>demonstrate the techniques for administering aerosol therapy to a ventilated patient.</a:t>
            </a:r>
          </a:p>
          <a:p>
            <a:pPr lvl="1" eaLnBrk="1" hangingPunct="1"/>
            <a:r>
              <a:rPr lang="en-US" sz="2600" dirty="0" smtClean="0"/>
              <a:t>explain how aerosol therapy, sedation, steroids,  permissive hypercapnia and </a:t>
            </a:r>
            <a:r>
              <a:rPr lang="en-US" sz="2600" dirty="0" err="1" smtClean="0"/>
              <a:t>Heliox</a:t>
            </a:r>
            <a:r>
              <a:rPr lang="en-US" sz="2600" dirty="0" smtClean="0"/>
              <a:t> play a role in ventilation of the asthmatic patient.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HME or HME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Placed spacer 2 </a:t>
            </a:r>
            <a:r>
              <a:rPr lang="en-US" dirty="0"/>
              <a:t>– 6 inches </a:t>
            </a:r>
            <a:r>
              <a:rPr lang="en-US" dirty="0" smtClean="0"/>
              <a:t>from wye on inspiratory </a:t>
            </a:r>
            <a:r>
              <a:rPr lang="en-US" dirty="0" smtClean="0"/>
              <a:t>side.</a:t>
            </a:r>
            <a:endParaRPr lang="en-US" dirty="0" smtClean="0"/>
          </a:p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Spacer can be left in </a:t>
            </a:r>
            <a:r>
              <a:rPr lang="en-US" dirty="0" smtClean="0"/>
              <a:t>place.</a:t>
            </a:r>
            <a:endParaRPr lang="en-US" dirty="0" smtClean="0"/>
          </a:p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Remove </a:t>
            </a:r>
            <a:r>
              <a:rPr lang="en-US" dirty="0">
                <a:solidFill>
                  <a:srgbClr val="FF0000"/>
                </a:solidFill>
              </a:rPr>
              <a:t>HME </a:t>
            </a:r>
            <a:r>
              <a:rPr lang="en-US" dirty="0" smtClean="0">
                <a:solidFill>
                  <a:srgbClr val="FF0000"/>
                </a:solidFill>
              </a:rPr>
              <a:t>or HME Booster before therapy and replace </a:t>
            </a:r>
            <a:r>
              <a:rPr lang="en-US" dirty="0" smtClean="0">
                <a:solidFill>
                  <a:srgbClr val="FF0000"/>
                </a:solidFill>
              </a:rPr>
              <a:t>afterwards.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~im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733800" y="2057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HME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943600" y="2971800"/>
            <a:ext cx="14478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19800" y="3124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Spacer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7239000" y="2514600"/>
            <a:ext cx="152400" cy="457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 flipV="1">
            <a:off x="7543800" y="2819400"/>
            <a:ext cx="3810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924800" y="2819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MDI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5181600" y="3276600"/>
            <a:ext cx="762000" cy="1524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524000" y="1219200"/>
            <a:ext cx="609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1066800" y="60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ET tube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092200" y="5334000"/>
            <a:ext cx="7239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u="sng" dirty="0">
                <a:latin typeface="Times New Roman" pitchFamily="18" charset="0"/>
              </a:rPr>
              <a:t>Proper placement of MDI Spacer when using</a:t>
            </a:r>
            <a:r>
              <a:rPr lang="en-US" sz="2000" u="sng" dirty="0">
                <a:latin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</a:rPr>
              <a:t>any humidifier</a:t>
            </a:r>
            <a:endParaRPr lang="en-US" sz="2000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Leave MDI spacer in </a:t>
            </a:r>
            <a:r>
              <a:rPr lang="en-US" i="1" dirty="0" smtClean="0">
                <a:latin typeface="Times New Roman" pitchFamily="18" charset="0"/>
              </a:rPr>
              <a:t>inspiratory </a:t>
            </a:r>
            <a:r>
              <a:rPr lang="en-US" i="1" dirty="0">
                <a:latin typeface="Times New Roman" pitchFamily="18" charset="0"/>
              </a:rPr>
              <a:t>line &amp; remove HME for </a:t>
            </a:r>
            <a:r>
              <a:rPr lang="en-US" i="1" dirty="0" smtClean="0">
                <a:latin typeface="Times New Roman" pitchFamily="18" charset="0"/>
              </a:rPr>
              <a:t>treatment.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1600200" y="2133600"/>
            <a:ext cx="1371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352800" y="609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Remove HME</a:t>
            </a: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 flipH="1">
            <a:off x="4343400" y="1371600"/>
            <a:ext cx="76200" cy="381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2971800" y="2057400"/>
            <a:ext cx="2286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539" name="Straight Arrow Connector 2"/>
          <p:cNvCxnSpPr>
            <a:cxnSpLocks noChangeShapeType="1"/>
          </p:cNvCxnSpPr>
          <p:nvPr/>
        </p:nvCxnSpPr>
        <p:spPr bwMode="auto">
          <a:xfrm flipH="1" flipV="1">
            <a:off x="685800" y="5638800"/>
            <a:ext cx="1371600" cy="1905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514600" y="541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on insp. side of wye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90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HME Bypass System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6629400" y="234950"/>
            <a:ext cx="2286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Good way to prevent derecruitment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143000" y="5410200"/>
            <a:ext cx="13716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1143000" y="5486400"/>
            <a:ext cx="13716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7010400" y="4191000"/>
            <a:ext cx="14478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7239000" y="4343400"/>
            <a:ext cx="11430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805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 HMEs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Placed spacer 2 </a:t>
            </a:r>
            <a:r>
              <a:rPr lang="en-US" dirty="0"/>
              <a:t>– 6 inches </a:t>
            </a:r>
            <a:r>
              <a:rPr lang="en-US" dirty="0" smtClean="0"/>
              <a:t>from wye on inspiratory </a:t>
            </a:r>
            <a:r>
              <a:rPr lang="en-US" dirty="0" smtClean="0"/>
              <a:t>side.</a:t>
            </a:r>
            <a:endParaRPr lang="en-US" dirty="0" smtClean="0"/>
          </a:p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Spacer can be left in </a:t>
            </a:r>
            <a:r>
              <a:rPr lang="en-US" dirty="0" smtClean="0"/>
              <a:t>place.</a:t>
            </a:r>
            <a:endParaRPr lang="en-US" dirty="0" smtClean="0"/>
          </a:p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 not need to remove or replace </a:t>
            </a:r>
            <a:r>
              <a:rPr lang="en-US" dirty="0" smtClean="0">
                <a:solidFill>
                  <a:srgbClr val="FF0000"/>
                </a:solidFill>
              </a:rPr>
              <a:t>anything.</a:t>
            </a:r>
            <a:endParaRPr lang="en-US" dirty="0" smtClean="0">
              <a:solidFill>
                <a:srgbClr val="FF0000"/>
              </a:solidFill>
            </a:endParaRPr>
          </a:p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Adjust to “aerosol mode” for therapy and return to “HME mode” </a:t>
            </a:r>
            <a:r>
              <a:rPr lang="en-US" dirty="0" smtClean="0">
                <a:solidFill>
                  <a:srgbClr val="FF0000"/>
                </a:solidFill>
              </a:rPr>
              <a:t>afterwards.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7924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Lever down = aerosol mode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Lever up = HME Mode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45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Gibeck</a:t>
            </a:r>
            <a:r>
              <a:rPr lang="en-US" sz="3600" dirty="0" smtClean="0"/>
              <a:t> Humid-Flo 72-hour passive humidification</a:t>
            </a:r>
            <a:endParaRPr lang="en-US" sz="3600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82599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hlinkClick r:id="rId3"/>
              </a:rPr>
              <a:t>http://www.teleflex.com/en/usa/productAreas/respiratory/productGroups/ventilationManagement/products/gibeck-humid-flo/components/index.html#video-player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50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914400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57400" y="5715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Circuvent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HME Bypass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77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Heated Water Bath (active)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Placed spacer 2 </a:t>
            </a:r>
            <a:r>
              <a:rPr lang="en-US" dirty="0"/>
              <a:t>– 6 inches </a:t>
            </a:r>
            <a:r>
              <a:rPr lang="en-US" dirty="0" smtClean="0"/>
              <a:t>from wye on inspiratory </a:t>
            </a:r>
            <a:r>
              <a:rPr lang="en-US" dirty="0" smtClean="0"/>
              <a:t>side.</a:t>
            </a:r>
            <a:endParaRPr lang="en-US" dirty="0" smtClean="0"/>
          </a:p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Spacer can be left in </a:t>
            </a:r>
            <a:r>
              <a:rPr lang="en-US" dirty="0" smtClean="0"/>
              <a:t>place.</a:t>
            </a:r>
            <a:endParaRPr lang="en-US" dirty="0" smtClean="0"/>
          </a:p>
          <a:p>
            <a:pPr marL="4000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 not need to remove or replace </a:t>
            </a:r>
            <a:r>
              <a:rPr lang="en-US" dirty="0" smtClean="0">
                <a:solidFill>
                  <a:srgbClr val="FF0000"/>
                </a:solidFill>
              </a:rPr>
              <a:t>anything.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~im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800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7800" y="5222875"/>
            <a:ext cx="881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u="sng" dirty="0">
                <a:latin typeface="Times New Roman" pitchFamily="18" charset="0"/>
              </a:rPr>
              <a:t>Proper placement of MDI Spacer when using Heated Humidifier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Leave inline at </a:t>
            </a:r>
            <a:r>
              <a:rPr lang="en-US" dirty="0" smtClean="0">
                <a:latin typeface="Times New Roman" pitchFamily="18" charset="0"/>
              </a:rPr>
              <a:t>inspiratory </a:t>
            </a:r>
            <a:r>
              <a:rPr lang="en-US" dirty="0">
                <a:latin typeface="Times New Roman" pitchFamily="18" charset="0"/>
              </a:rPr>
              <a:t>line before wye </a:t>
            </a:r>
            <a:r>
              <a:rPr lang="en-US" dirty="0" smtClean="0">
                <a:latin typeface="Times New Roman" pitchFamily="18" charset="0"/>
              </a:rPr>
              <a:t>connector.</a:t>
            </a:r>
            <a:endParaRPr lang="en-US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D2711"/>
                </a:solidFill>
                <a:latin typeface="Times New Roman" pitchFamily="18" charset="0"/>
              </a:rPr>
              <a:t>No need to break circuit</a:t>
            </a:r>
            <a:endParaRPr lang="en-US" dirty="0">
              <a:solidFill>
                <a:srgbClr val="FD2711"/>
              </a:solidFill>
              <a:latin typeface="Times New Roman" pitchFamily="18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696200" y="3581400"/>
            <a:ext cx="1447800" cy="1143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772400" y="37338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Heated Humidifier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990600" y="228600"/>
            <a:ext cx="2286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Good way to prevent derecruitment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520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MODULE C-2</a:t>
            </a:r>
            <a:br>
              <a:rPr lang="en-US" sz="4000" b="1" dirty="0" smtClean="0"/>
            </a:br>
            <a:r>
              <a:rPr lang="en-US" sz="4000" i="1" dirty="0" smtClean="0"/>
              <a:t>Major Topics</a:t>
            </a:r>
          </a:p>
        </p:txBody>
      </p:sp>
      <p:sp>
        <p:nvSpPr>
          <p:cNvPr id="223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4038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4000" dirty="0" smtClean="0"/>
              <a:t>Asthma Summary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4000" dirty="0" smtClean="0"/>
              <a:t>Non-invasive strategies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4000" dirty="0" smtClean="0"/>
              <a:t>Invasive strategies to improve </a:t>
            </a:r>
            <a:r>
              <a:rPr lang="en-US" sz="4000" i="1" dirty="0" smtClean="0"/>
              <a:t>ventilation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4000" dirty="0" smtClean="0"/>
              <a:t>Scenario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Problems associated with MDI</a:t>
            </a:r>
          </a:p>
        </p:txBody>
      </p:sp>
      <p:sp>
        <p:nvSpPr>
          <p:cNvPr id="263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organizations do not use the proper size </a:t>
            </a:r>
            <a:r>
              <a:rPr lang="en-US" sz="2800" dirty="0" smtClean="0"/>
              <a:t>spacers.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Should be the size of toilet paper </a:t>
            </a:r>
            <a:r>
              <a:rPr lang="en-US" sz="2400" dirty="0" smtClean="0"/>
              <a:t>roll.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Much more efficient than small </a:t>
            </a:r>
            <a:r>
              <a:rPr lang="en-US" sz="2400" dirty="0" smtClean="0"/>
              <a:t>adapters.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Do not use elbows or closed suction </a:t>
            </a:r>
            <a:r>
              <a:rPr lang="en-US" sz="2400" dirty="0" smtClean="0"/>
              <a:t>adapters.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MDIs are not ventilator friendly (DPI, </a:t>
            </a:r>
            <a:r>
              <a:rPr lang="en-US" sz="2800" dirty="0" err="1" smtClean="0"/>
              <a:t>Respimat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MDIs have become more expensive especially when used as </a:t>
            </a:r>
            <a:r>
              <a:rPr lang="en-US" sz="2800" i="1" dirty="0" smtClean="0"/>
              <a:t>single patient use </a:t>
            </a:r>
            <a:r>
              <a:rPr lang="en-US" sz="2800" dirty="0" smtClean="0"/>
              <a:t>canisters.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You may need to open circuit to give </a:t>
            </a:r>
            <a:r>
              <a:rPr lang="en-US" sz="2800" dirty="0" smtClean="0"/>
              <a:t>therapy. </a:t>
            </a:r>
            <a:r>
              <a:rPr lang="en-US" sz="2000" dirty="0" smtClean="0"/>
              <a:t>(remove HME)…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Increased risk of </a:t>
            </a:r>
            <a:r>
              <a:rPr lang="en-US" sz="2400" dirty="0" smtClean="0"/>
              <a:t>VAP.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Increased risk of </a:t>
            </a:r>
            <a:r>
              <a:rPr lang="en-US" sz="2400" dirty="0" err="1" smtClean="0"/>
              <a:t>derecruitment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96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~im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419600" y="1981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HME/filter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52500" y="5849938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Aerosol particles will impact against endotracheal tube.  </a:t>
            </a:r>
            <a:r>
              <a:rPr lang="en-US" dirty="0" smtClean="0">
                <a:latin typeface="Times New Roman" pitchFamily="18" charset="0"/>
              </a:rPr>
              <a:t>For neonates 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use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proper size spacer.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>
            <a:off x="3200400" y="761999"/>
            <a:ext cx="1371600" cy="14176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09600" y="152400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Do not use MDI here for adults or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peds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– only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neonates.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2362200" y="1684337"/>
            <a:ext cx="990600" cy="990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2362200" y="1646237"/>
            <a:ext cx="762000" cy="1066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2819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Do not use MDI port on closed suction </a:t>
            </a:r>
            <a:r>
              <a:rPr lang="en-US" dirty="0" smtClean="0"/>
              <a:t>system. 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AARC CPG State: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</a:t>
            </a:r>
            <a:r>
              <a:rPr lang="en-US" b="1" dirty="0"/>
              <a:t>7.6.1.2</a:t>
            </a:r>
            <a:r>
              <a:rPr lang="en-US" dirty="0"/>
              <a:t> Small-gauge adapters with closed suction devices. </a:t>
            </a:r>
            <a:r>
              <a:rPr lang="en-US" dirty="0">
                <a:solidFill>
                  <a:srgbClr val="FF0000"/>
                </a:solidFill>
              </a:rPr>
              <a:t>No published data support the use of these adapters.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953000" y="533400"/>
            <a:ext cx="1447800" cy="1295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~im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82296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581400" y="1752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HME/filter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5750867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Do not use small adapters – use proper size spacer for adults and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peds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7162800" y="2895600"/>
            <a:ext cx="76200" cy="1752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6248400" y="3505200"/>
            <a:ext cx="1905000" cy="228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447800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FF0000"/>
                </a:solidFill>
              </a:rPr>
              <a:t>Using a Small Volume Nebulizer (SVN</a:t>
            </a:r>
            <a:r>
              <a:rPr lang="en-US" sz="4800" dirty="0" smtClean="0">
                <a:solidFill>
                  <a:srgbClr val="FF0000"/>
                </a:solidFill>
              </a:rPr>
              <a:t>).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438400"/>
            <a:ext cx="8077200" cy="2667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Using an SVN 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ith </a:t>
            </a:r>
            <a:r>
              <a:rPr lang="en-US" b="1" dirty="0" smtClean="0">
                <a:solidFill>
                  <a:schemeClr val="tx2"/>
                </a:solidFill>
              </a:rPr>
              <a:t>any</a:t>
            </a:r>
            <a:r>
              <a:rPr lang="en-US" dirty="0" smtClean="0">
                <a:solidFill>
                  <a:schemeClr val="tx2"/>
                </a:solidFill>
              </a:rPr>
              <a:t> humidification system </a:t>
            </a:r>
          </a:p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on adult or pediatric </a:t>
            </a:r>
          </a:p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conventional </a:t>
            </a:r>
            <a:r>
              <a:rPr lang="en-US" dirty="0" smtClean="0">
                <a:solidFill>
                  <a:schemeClr val="tx2"/>
                </a:solidFill>
              </a:rPr>
              <a:t>ventilation. 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</a:rPr>
              <a:t>   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Volume Nebulizers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/>
              <a:t>Intermittent flow or continuous </a:t>
            </a:r>
            <a:r>
              <a:rPr lang="en-US" b="1" dirty="0" smtClean="0"/>
              <a:t>flow.</a:t>
            </a:r>
            <a:endParaRPr lang="en-US" b="1" dirty="0"/>
          </a:p>
          <a:p>
            <a:pPr marL="800100" lvl="1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Placed SVN 3 – 6 inches from ventilator </a:t>
            </a:r>
            <a:r>
              <a:rPr lang="en-US" dirty="0" smtClean="0"/>
              <a:t>outlet.</a:t>
            </a:r>
            <a:endParaRPr lang="en-US" dirty="0"/>
          </a:p>
          <a:p>
            <a:pPr marL="800100" lvl="1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Consider placing a filter in expiratory line if using continuous </a:t>
            </a:r>
            <a:r>
              <a:rPr lang="en-US" dirty="0" smtClean="0"/>
              <a:t>flow.</a:t>
            </a:r>
            <a:endParaRPr lang="en-US" dirty="0"/>
          </a:p>
          <a:p>
            <a:pPr marL="800100" lvl="1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Remove HME for </a:t>
            </a:r>
            <a:r>
              <a:rPr lang="en-US" dirty="0" smtClean="0">
                <a:solidFill>
                  <a:srgbClr val="FF0000"/>
                </a:solidFill>
              </a:rPr>
              <a:t>therapy.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~im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700"/>
            <a:ext cx="655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4648200" y="2057400"/>
            <a:ext cx="2362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6680200" y="2514600"/>
            <a:ext cx="16002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219450" y="2832100"/>
            <a:ext cx="42672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5740400" y="3810000"/>
            <a:ext cx="8382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6019800" y="5638800"/>
            <a:ext cx="2616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2552700" y="12700"/>
            <a:ext cx="0" cy="6858000"/>
          </a:xfrm>
          <a:prstGeom prst="line">
            <a:avLst/>
          </a:prstGeom>
          <a:noFill/>
          <a:ln w="12700" cap="sq">
            <a:solidFill>
              <a:srgbClr val="A5002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048000" y="3098800"/>
            <a:ext cx="13335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2133600"/>
            <a:ext cx="1943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#4  NEW GUIDELINE: </a:t>
            </a:r>
            <a:r>
              <a:rPr lang="en-US" sz="2000" dirty="0" smtClean="0"/>
              <a:t>3 – 6 inched from ventilator </a:t>
            </a:r>
            <a:r>
              <a:rPr lang="en-US" sz="2000" dirty="0" smtClean="0"/>
              <a:t>outlet.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~im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4600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200400" y="2133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HME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SVN in inspiratory line</a:t>
            </a:r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6019800" y="1143000"/>
            <a:ext cx="381000" cy="838200"/>
          </a:xfrm>
          <a:prstGeom prst="ellipse">
            <a:avLst/>
          </a:prstGeom>
          <a:solidFill>
            <a:srgbClr val="FF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791200" y="1524000"/>
            <a:ext cx="228600" cy="228600"/>
          </a:xfrm>
          <a:prstGeom prst="rect">
            <a:avLst/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4114800" y="1676400"/>
            <a:ext cx="228600" cy="381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429000" y="1143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Remove during tx.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85800" y="5410200"/>
            <a:ext cx="7772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Proper placement of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nebulizer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emove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HME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 SVN &amp;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possibly Filter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(F)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7620000" y="4419600"/>
            <a:ext cx="457200" cy="457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7467600" y="4114800"/>
            <a:ext cx="762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7848600" y="4876800"/>
            <a:ext cx="762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5486400" y="4572000"/>
            <a:ext cx="1828800" cy="228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467600" y="4419600"/>
            <a:ext cx="76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</a:rPr>
              <a:t>SVN</a:t>
            </a:r>
            <a:endParaRPr lang="en-US" sz="700" dirty="0">
              <a:latin typeface="Times New Roman" pitchFamily="18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6019800" y="1447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5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Problems associated with SVN</a:t>
            </a:r>
          </a:p>
        </p:txBody>
      </p:sp>
      <p:sp>
        <p:nvSpPr>
          <p:cNvPr id="284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May need to open circuit for </a:t>
            </a:r>
            <a:r>
              <a:rPr lang="en-US" sz="2800" dirty="0" smtClean="0"/>
              <a:t>therapy. 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Remove and replace </a:t>
            </a:r>
            <a:r>
              <a:rPr lang="en-US" sz="2400" dirty="0" smtClean="0"/>
              <a:t>HME.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Place &amp; remove </a:t>
            </a:r>
            <a:r>
              <a:rPr lang="en-US" sz="2400" dirty="0" smtClean="0"/>
              <a:t>SVN.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New </a:t>
            </a:r>
            <a:r>
              <a:rPr lang="en-US" sz="2400" i="1" dirty="0" smtClean="0"/>
              <a:t>spring loaded SVN adapters </a:t>
            </a:r>
            <a:r>
              <a:rPr lang="en-US" sz="2400" dirty="0" smtClean="0"/>
              <a:t>can be left in </a:t>
            </a:r>
            <a:r>
              <a:rPr lang="en-US" sz="2400" dirty="0" smtClean="0"/>
              <a:t>line.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Takes a significant amount of time </a:t>
            </a:r>
            <a:r>
              <a:rPr lang="en-US" sz="2000" dirty="0" smtClean="0"/>
              <a:t>(labor costs</a:t>
            </a:r>
            <a:r>
              <a:rPr lang="en-US" sz="2000" dirty="0" smtClean="0"/>
              <a:t>).</a:t>
            </a: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20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Asthma Summary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42238" cy="990600"/>
          </a:xfrm>
        </p:spPr>
        <p:txBody>
          <a:bodyPr/>
          <a:lstStyle/>
          <a:p>
            <a:pPr eaLnBrk="1" hangingPunct="1"/>
            <a:r>
              <a:rPr lang="en-US" smtClean="0"/>
              <a:t>Problems associated with SVN</a:t>
            </a:r>
          </a:p>
        </p:txBody>
      </p:sp>
      <p:sp>
        <p:nvSpPr>
          <p:cNvPr id="282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666037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If using a continuous flow:</a:t>
            </a:r>
          </a:p>
          <a:p>
            <a:pPr lvl="1" eaLnBrk="1" hangingPunct="1"/>
            <a:r>
              <a:rPr lang="en-US" sz="2400" dirty="0" smtClean="0"/>
              <a:t>Difficulty triggering </a:t>
            </a:r>
            <a:r>
              <a:rPr lang="en-US" sz="2400" dirty="0" smtClean="0">
                <a:solidFill>
                  <a:srgbClr val="FF0000"/>
                </a:solidFill>
              </a:rPr>
              <a:t>(may need to increase rate</a:t>
            </a:r>
            <a:r>
              <a:rPr lang="en-US" sz="2400" dirty="0" smtClean="0">
                <a:solidFill>
                  <a:srgbClr val="FF0000"/>
                </a:solidFill>
              </a:rPr>
              <a:t>).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400" dirty="0" smtClean="0"/>
              <a:t>Change in </a:t>
            </a:r>
            <a:r>
              <a:rPr lang="en-US" sz="2400" dirty="0" smtClean="0"/>
              <a:t>F</a:t>
            </a:r>
            <a:r>
              <a:rPr lang="en-US" sz="2000" dirty="0" smtClean="0"/>
              <a:t>i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endParaRPr lang="en-US" sz="2400" baseline="-25000" dirty="0" smtClean="0"/>
          </a:p>
          <a:p>
            <a:pPr lvl="1" eaLnBrk="1" hangingPunct="1"/>
            <a:r>
              <a:rPr lang="en-US" sz="2400" dirty="0" smtClean="0"/>
              <a:t>Errors in flow &amp; volume </a:t>
            </a:r>
            <a:r>
              <a:rPr lang="en-US" sz="2400" dirty="0" smtClean="0"/>
              <a:t>measurement.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Increase in tidal </a:t>
            </a:r>
            <a:r>
              <a:rPr lang="en-US" sz="2400" dirty="0" smtClean="0"/>
              <a:t>volume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Increased </a:t>
            </a:r>
            <a:r>
              <a:rPr lang="en-US" sz="2400" dirty="0" smtClean="0"/>
              <a:t>pressures.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Alarm </a:t>
            </a:r>
            <a:r>
              <a:rPr lang="en-US" sz="2400" dirty="0" smtClean="0"/>
              <a:t>malfunction.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“Gummed up expiratory parts (filters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Loss (waste) of medication during </a:t>
            </a:r>
            <a:r>
              <a:rPr lang="en-US" sz="2400" dirty="0" smtClean="0"/>
              <a:t>exhalation.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514600"/>
            <a:ext cx="7772400" cy="3581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Using a Vibrating Mesh Nebulizer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with </a:t>
            </a:r>
            <a:r>
              <a:rPr lang="en-US" b="1" dirty="0">
                <a:solidFill>
                  <a:schemeClr val="tx2"/>
                </a:solidFill>
              </a:rPr>
              <a:t>any</a:t>
            </a:r>
            <a:r>
              <a:rPr lang="en-US" dirty="0">
                <a:solidFill>
                  <a:schemeClr val="tx2"/>
                </a:solidFill>
              </a:rPr>
              <a:t> humidification system 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on adult or pediatric 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conventional </a:t>
            </a:r>
            <a:r>
              <a:rPr lang="en-US" dirty="0" smtClean="0">
                <a:solidFill>
                  <a:schemeClr val="tx2"/>
                </a:solidFill>
              </a:rPr>
              <a:t>ventilation. 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274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/>
              <a:t>Aeroneb Pro Nebulizer</a:t>
            </a:r>
          </a:p>
        </p:txBody>
      </p:sp>
      <p:sp>
        <p:nvSpPr>
          <p:cNvPr id="88067" name="AutoShape 3" descr="Rectangle: Click to edit Master text styles&#10;Second level&#10;Third level&#10;Fourth level&#10;Fifth level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1600200"/>
            <a:ext cx="57785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 err="1" smtClean="0"/>
              <a:t>Aeroneb</a:t>
            </a:r>
            <a:r>
              <a:rPr lang="en-US" sz="2800" dirty="0" smtClean="0"/>
              <a:t> Pro overcomes the limitations posed by current methods of in-line </a:t>
            </a:r>
            <a:r>
              <a:rPr lang="en-US" sz="2800" dirty="0" err="1" smtClean="0"/>
              <a:t>aerosolization</a:t>
            </a:r>
            <a:r>
              <a:rPr lang="en-US" sz="2800" dirty="0" smtClean="0"/>
              <a:t> because it: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increases deposition of drug in the </a:t>
            </a:r>
            <a:r>
              <a:rPr lang="en-US" sz="2400" dirty="0" smtClean="0"/>
              <a:t>lungs.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eliminates ventilator </a:t>
            </a:r>
            <a:r>
              <a:rPr lang="en-US" sz="2400" dirty="0" smtClean="0"/>
              <a:t>interruption.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does not interference with ventilator </a:t>
            </a:r>
            <a:r>
              <a:rPr lang="en-US" sz="2400" dirty="0" smtClean="0"/>
              <a:t>performance.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Does not cause heat degradation of medication. 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0"/>
            <a:ext cx="2681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Aeroneb Pro Nebulizer</a:t>
            </a: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Utilizing Aerogen’s OnQ™ Aerosol Generator, the Aeroneb Pro produces a fine particle, low velocity aerosol without environmentally unfriendly propellants, inefficient compressors or costly ultrasonic elements.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Aeroneb Pro overcomes the issue of poor aerosol delivery during mechanical ventilation, depositing up to four times more medication through an endotracheal tube (</a:t>
            </a:r>
            <a:r>
              <a:rPr lang="en-US" sz="2400" i="1" smtClean="0"/>
              <a:t>in vitro</a:t>
            </a:r>
            <a:r>
              <a:rPr lang="en-US" sz="2400" smtClean="0"/>
              <a:t>) during mechanical ventilation than small volume nebulizers (SVNs).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~im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008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28600" y="1006474"/>
            <a:ext cx="2362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Times New Roman" pitchFamily="18" charset="0"/>
              </a:rPr>
              <a:t>Proper placement of </a:t>
            </a:r>
            <a:r>
              <a:rPr lang="en-US" b="1" dirty="0" smtClean="0">
                <a:latin typeface="Times New Roman" pitchFamily="18" charset="0"/>
              </a:rPr>
              <a:t>Vibrating Mesh Nebulizer such as </a:t>
            </a:r>
            <a:r>
              <a:rPr lang="en-US" b="1" dirty="0" err="1" smtClean="0">
                <a:latin typeface="Times New Roman" pitchFamily="18" charset="0"/>
              </a:rPr>
              <a:t>AeroNeb</a:t>
            </a:r>
            <a:r>
              <a:rPr lang="en-US" b="1" dirty="0" smtClean="0">
                <a:latin typeface="Times New Roman" pitchFamily="18" charset="0"/>
              </a:rPr>
              <a:t> Pro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934200" y="2528887"/>
            <a:ext cx="6096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934200" y="2627312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VM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077200" y="2262187"/>
            <a:ext cx="6096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77200" y="233044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VM</a:t>
            </a:r>
            <a:endParaRPr lang="en-US" sz="2000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772400" cy="1371600"/>
          </a:xfrm>
        </p:spPr>
        <p:txBody>
          <a:bodyPr/>
          <a:lstStyle/>
          <a:p>
            <a:pPr algn="ctr"/>
            <a:r>
              <a:rPr lang="en-US" dirty="0" smtClean="0"/>
              <a:t>LET’S LOOK AT NEXT PERFORMANCE EVALUATION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Invasive Management Strategies</a:t>
            </a:r>
          </a:p>
        </p:txBody>
      </p:sp>
      <p:sp>
        <p:nvSpPr>
          <p:cNvPr id="316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962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Proper Ventilator Management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u="sng" dirty="0" smtClean="0">
                <a:solidFill>
                  <a:srgbClr val="FF0000"/>
                </a:solidFill>
              </a:rPr>
              <a:t>Therapeutics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Pharmacology agents in MV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Permissive </a:t>
            </a:r>
            <a:r>
              <a:rPr lang="en-US" dirty="0" err="1" smtClean="0"/>
              <a:t>Hypercapnea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err="1" smtClean="0"/>
              <a:t>Heli</a:t>
            </a:r>
            <a:r>
              <a:rPr lang="en-US" dirty="0" smtClean="0"/>
              <a:t>-ox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69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Therapeutics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eaLnBrk="1" hangingPunct="1">
              <a:buFont typeface="Wingdings" pitchFamily="2" charset="2"/>
              <a:buAutoNum type="romanLcPeriod"/>
            </a:pPr>
            <a:r>
              <a:rPr lang="en-US" dirty="0" smtClean="0"/>
              <a:t>Aerosol therapy</a:t>
            </a:r>
          </a:p>
          <a:p>
            <a:pPr marL="660400" indent="-660400" eaLnBrk="1" hangingPunct="1">
              <a:buFont typeface="Wingdings" pitchFamily="2" charset="2"/>
              <a:buAutoNum type="romanLcPeriod"/>
            </a:pPr>
            <a:r>
              <a:rPr lang="en-US" dirty="0" smtClean="0">
                <a:solidFill>
                  <a:srgbClr val="FD2711"/>
                </a:solidFill>
              </a:rPr>
              <a:t>Steroid use</a:t>
            </a:r>
          </a:p>
          <a:p>
            <a:pPr marL="660400" indent="-660400" eaLnBrk="1" hangingPunct="1">
              <a:buFont typeface="Wingdings" pitchFamily="2" charset="2"/>
              <a:buAutoNum type="romanLcPeriod"/>
            </a:pPr>
            <a:r>
              <a:rPr lang="en-US" dirty="0" smtClean="0">
                <a:solidFill>
                  <a:srgbClr val="FD2711"/>
                </a:solidFill>
              </a:rPr>
              <a:t>Bronchial hygiene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03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Steroids</a:t>
            </a:r>
          </a:p>
        </p:txBody>
      </p:sp>
      <p:sp>
        <p:nvSpPr>
          <p:cNvPr id="289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Systemic corticosteroids </a:t>
            </a:r>
            <a:r>
              <a:rPr lang="en-US" sz="2000" dirty="0" smtClean="0"/>
              <a:t>(</a:t>
            </a:r>
            <a:r>
              <a:rPr lang="en-US" sz="2000" dirty="0" err="1" smtClean="0"/>
              <a:t>Solu</a:t>
            </a:r>
            <a:r>
              <a:rPr lang="en-US" sz="2000" dirty="0" smtClean="0"/>
              <a:t>-Medrol)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should be used cautiously in patients receiving </a:t>
            </a:r>
            <a:r>
              <a:rPr lang="en-US" sz="2000" i="1" dirty="0" smtClean="0"/>
              <a:t>steroidal based neuromuscular blocking agents</a:t>
            </a:r>
            <a:r>
              <a:rPr lang="en-US" sz="2000" dirty="0" smtClean="0"/>
              <a:t> (</a:t>
            </a:r>
            <a:r>
              <a:rPr lang="en-US" sz="2000" dirty="0" err="1" smtClean="0"/>
              <a:t>vercuronium</a:t>
            </a:r>
            <a:r>
              <a:rPr lang="en-US" sz="2000" dirty="0" smtClean="0"/>
              <a:t> bromide &amp; </a:t>
            </a:r>
            <a:r>
              <a:rPr lang="en-US" sz="2000" dirty="0" err="1" smtClean="0"/>
              <a:t>pancuronium</a:t>
            </a:r>
            <a:r>
              <a:rPr lang="en-US" sz="2000" dirty="0" smtClean="0"/>
              <a:t> bromide) because of the potential of </a:t>
            </a:r>
            <a:r>
              <a:rPr lang="en-US" sz="2000" i="1" u="sng" dirty="0" smtClean="0"/>
              <a:t>prolonged blockade</a:t>
            </a:r>
            <a:r>
              <a:rPr lang="en-US" sz="2000" dirty="0" smtClean="0"/>
              <a:t>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Prolonged paralysis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can hinder </a:t>
            </a:r>
            <a:r>
              <a:rPr lang="en-US" dirty="0" smtClean="0"/>
              <a:t>weaning.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Inhibit ability to ambulate for weeks or </a:t>
            </a:r>
            <a:r>
              <a:rPr lang="en-US" dirty="0" smtClean="0"/>
              <a:t>months.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D2711"/>
                </a:solidFill>
              </a:rPr>
              <a:t>Steroids &amp; paralytics – bad </a:t>
            </a:r>
            <a:r>
              <a:rPr lang="en-US" dirty="0" smtClean="0">
                <a:solidFill>
                  <a:srgbClr val="FD2711"/>
                </a:solidFill>
              </a:rPr>
              <a:t>combination.</a:t>
            </a:r>
            <a:endParaRPr lang="en-US" dirty="0" smtClean="0">
              <a:solidFill>
                <a:srgbClr val="FD271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Bronchial Hygiene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Hydration</a:t>
            </a:r>
          </a:p>
          <a:p>
            <a:pPr eaLnBrk="1" hangingPunct="1"/>
            <a:r>
              <a:rPr lang="en-US" smtClean="0"/>
              <a:t>Suctioning</a:t>
            </a:r>
          </a:p>
          <a:p>
            <a:pPr eaLnBrk="1" hangingPunct="1"/>
            <a:r>
              <a:rPr lang="en-US" smtClean="0"/>
              <a:t>Other methods as indicated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419600" y="11430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>
                <a:solidFill>
                  <a:srgbClr val="101122"/>
                </a:solidFill>
              </a:rPr>
              <a:t>Asthma</a:t>
            </a:r>
            <a:r>
              <a:rPr lang="en-US">
                <a:solidFill>
                  <a:srgbClr val="101122"/>
                </a:solidFill>
              </a:rPr>
              <a:t> is a “</a:t>
            </a:r>
            <a:r>
              <a:rPr lang="en-US" i="1">
                <a:solidFill>
                  <a:srgbClr val="101122"/>
                </a:solidFill>
              </a:rPr>
              <a:t>chronic inflammatory disease</a:t>
            </a:r>
            <a:r>
              <a:rPr lang="en-US">
                <a:solidFill>
                  <a:srgbClr val="101122"/>
                </a:solidFill>
              </a:rPr>
              <a:t>”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495800" y="304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 already know…</a:t>
            </a:r>
          </a:p>
        </p:txBody>
      </p:sp>
      <p:pic>
        <p:nvPicPr>
          <p:cNvPr id="12293" name="Picture 6" descr="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529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Invasive Management Strategies</a:t>
            </a:r>
          </a:p>
        </p:txBody>
      </p:sp>
      <p:sp>
        <p:nvSpPr>
          <p:cNvPr id="316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962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Proper Ventilator Management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Therapeutics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u="sng" dirty="0" smtClean="0">
                <a:solidFill>
                  <a:srgbClr val="FF0000"/>
                </a:solidFill>
              </a:rPr>
              <a:t>Pharmacology agents in MV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Permissive </a:t>
            </a:r>
            <a:r>
              <a:rPr lang="en-US" dirty="0" err="1" smtClean="0"/>
              <a:t>Hypercapnea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err="1" smtClean="0"/>
              <a:t>Heli</a:t>
            </a:r>
            <a:r>
              <a:rPr lang="en-US" dirty="0" smtClean="0"/>
              <a:t>-ox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94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Pharmacology agents in MV</a:t>
            </a:r>
          </a:p>
        </p:txBody>
      </p: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610600" cy="2677656"/>
          </a:xfrm>
          <a:prstGeom prst="rect">
            <a:avLst/>
          </a:prstGeom>
          <a:noFill/>
          <a:ln w="9525">
            <a:solidFill>
              <a:srgbClr val="1011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u="sng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u="sng" dirty="0">
                <a:solidFill>
                  <a:schemeClr val="tx2"/>
                </a:solidFill>
              </a:rPr>
              <a:t>Pilbeam - </a:t>
            </a:r>
            <a:r>
              <a:rPr lang="en-US" u="sng" dirty="0" smtClean="0">
                <a:solidFill>
                  <a:schemeClr val="tx2"/>
                </a:solidFill>
              </a:rPr>
              <a:t>Chapter </a:t>
            </a:r>
            <a:r>
              <a:rPr lang="en-US" u="sng" dirty="0">
                <a:solidFill>
                  <a:schemeClr val="tx2"/>
                </a:solidFill>
              </a:rPr>
              <a:t>15:</a:t>
            </a:r>
            <a:r>
              <a:rPr lang="en-US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dirty="0"/>
          </a:p>
          <a:p>
            <a:pPr marL="0" indent="0" eaLnBrk="1" hangingPunct="1">
              <a:spcBef>
                <a:spcPct val="50000"/>
              </a:spcBef>
            </a:pPr>
            <a:r>
              <a:rPr lang="en-US" i="1" dirty="0" smtClean="0"/>
              <a:t>	Sedatives </a:t>
            </a:r>
            <a:r>
              <a:rPr lang="en-US" i="1" dirty="0"/>
              <a:t>, </a:t>
            </a:r>
            <a:r>
              <a:rPr lang="en-US" i="1" dirty="0" smtClean="0"/>
              <a:t>Analgesics and Paralytics</a:t>
            </a:r>
            <a:endParaRPr lang="en-US" i="1" dirty="0"/>
          </a:p>
          <a:p>
            <a:pPr eaLnBrk="1" hangingPunct="1">
              <a:spcBef>
                <a:spcPct val="50000"/>
              </a:spcBef>
              <a:buFontTx/>
              <a:buAutoNum type="romanLcPeriod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Sedatives &amp; Analgesics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 eaLnBrk="1" hangingPunct="1">
              <a:lnSpc>
                <a:spcPct val="80000"/>
              </a:lnSpc>
            </a:pPr>
            <a:r>
              <a:rPr lang="en-US" sz="3200" dirty="0" smtClean="0"/>
              <a:t>Uses:</a:t>
            </a:r>
          </a:p>
          <a:p>
            <a:pPr marL="869950" lvl="1" indent="-412750" eaLnBrk="1" hangingPunct="1">
              <a:lnSpc>
                <a:spcPct val="80000"/>
              </a:lnSpc>
            </a:pPr>
            <a:r>
              <a:rPr lang="en-US" sz="2800" dirty="0" smtClean="0"/>
              <a:t>Anxiety</a:t>
            </a:r>
          </a:p>
          <a:p>
            <a:pPr marL="869950" lvl="1" indent="-412750" eaLnBrk="1" hangingPunct="1">
              <a:lnSpc>
                <a:spcPct val="80000"/>
              </a:lnSpc>
            </a:pPr>
            <a:r>
              <a:rPr lang="en-US" sz="2800" dirty="0" smtClean="0"/>
              <a:t>Agitation</a:t>
            </a:r>
          </a:p>
          <a:p>
            <a:pPr marL="869950" lvl="1" indent="-412750" eaLnBrk="1" hangingPunct="1">
              <a:lnSpc>
                <a:spcPct val="80000"/>
              </a:lnSpc>
            </a:pPr>
            <a:r>
              <a:rPr lang="en-US" sz="2800" dirty="0" smtClean="0"/>
              <a:t>Promote sleep</a:t>
            </a:r>
          </a:p>
          <a:p>
            <a:pPr marL="869950" lvl="1" indent="-412750" eaLnBrk="1" hangingPunct="1">
              <a:lnSpc>
                <a:spcPct val="80000"/>
              </a:lnSpc>
            </a:pPr>
            <a:r>
              <a:rPr lang="en-US" sz="2800" dirty="0" smtClean="0"/>
              <a:t>Delirium</a:t>
            </a:r>
          </a:p>
          <a:p>
            <a:pPr marL="869950" lvl="1" indent="-412750" eaLnBrk="1" hangingPunct="1">
              <a:lnSpc>
                <a:spcPct val="80000"/>
              </a:lnSpc>
            </a:pPr>
            <a:r>
              <a:rPr lang="en-US" sz="2800" dirty="0" smtClean="0"/>
              <a:t>Pain</a:t>
            </a:r>
          </a:p>
          <a:p>
            <a:pPr marL="495300" indent="-495300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rgbClr val="FD2711"/>
                </a:solidFill>
              </a:rPr>
              <a:t>Types:</a:t>
            </a:r>
          </a:p>
          <a:p>
            <a:pPr marL="869950" lvl="1" indent="-41275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Benzodiazepines (valium, versed, </a:t>
            </a:r>
            <a:r>
              <a:rPr lang="en-US" sz="2800" dirty="0" err="1" smtClean="0"/>
              <a:t>ativan</a:t>
            </a:r>
            <a:r>
              <a:rPr lang="en-US" sz="2800" dirty="0" smtClean="0"/>
              <a:t>)</a:t>
            </a:r>
          </a:p>
          <a:p>
            <a:pPr marL="869950" lvl="1" indent="-41275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Analgesics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opiods</a:t>
            </a:r>
            <a:r>
              <a:rPr lang="en-US" sz="2800" dirty="0" smtClean="0"/>
              <a:t>, morphine, fentanyl)</a:t>
            </a:r>
          </a:p>
          <a:p>
            <a:pPr marL="869950" lvl="1" indent="-41275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Neuroleptics (</a:t>
            </a:r>
            <a:r>
              <a:rPr lang="en-US" sz="2800" dirty="0" err="1" smtClean="0"/>
              <a:t>haldol</a:t>
            </a:r>
            <a:r>
              <a:rPr lang="en-US" sz="2800" dirty="0" smtClean="0"/>
              <a:t>)</a:t>
            </a:r>
          </a:p>
          <a:p>
            <a:pPr marL="869950" lvl="1" indent="-412750" eaLnBrk="1" hangingPunct="1">
              <a:lnSpc>
                <a:spcPct val="80000"/>
              </a:lnSpc>
              <a:buFont typeface="Wingdings" pitchFamily="2" charset="2"/>
              <a:buAutoNum type="romanLcPeriod"/>
            </a:pPr>
            <a:r>
              <a:rPr lang="en-US" sz="2800" dirty="0" smtClean="0"/>
              <a:t>Anesthetic Agents (</a:t>
            </a:r>
            <a:r>
              <a:rPr lang="en-US" sz="2800" dirty="0" err="1" smtClean="0"/>
              <a:t>propofol</a:t>
            </a:r>
            <a:r>
              <a:rPr lang="en-US" sz="2800" dirty="0" smtClean="0"/>
              <a:t>- </a:t>
            </a:r>
            <a:r>
              <a:rPr lang="en-US" sz="2800" dirty="0" err="1" smtClean="0"/>
              <a:t>diprivan</a:t>
            </a:r>
            <a:r>
              <a:rPr lang="en-US" sz="2800" dirty="0" smtClean="0"/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Levels of Sedation</a:t>
            </a:r>
          </a:p>
        </p:txBody>
      </p:sp>
      <p:sp>
        <p:nvSpPr>
          <p:cNvPr id="962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Minimal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responds to verbal </a:t>
            </a:r>
            <a:r>
              <a:rPr lang="en-US" sz="2800" dirty="0" smtClean="0"/>
              <a:t>commands.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Moderate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requires more than verbal stimulation to respond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conscious </a:t>
            </a:r>
            <a:r>
              <a:rPr lang="en-US" sz="2800" dirty="0" smtClean="0"/>
              <a:t>sedation.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Deep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breathing may be </a:t>
            </a:r>
            <a:r>
              <a:rPr lang="en-US" sz="2800" dirty="0" smtClean="0"/>
              <a:t>affected.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Anesthesia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usually unresponsive &amp; </a:t>
            </a:r>
            <a:r>
              <a:rPr lang="en-US" sz="2800" dirty="0" smtClean="0"/>
              <a:t>ventilated.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Sedatives (Benzodiazepines -valium, versed, </a:t>
            </a:r>
            <a:r>
              <a:rPr lang="en-US" sz="4000" dirty="0" err="1" smtClean="0"/>
              <a:t>ativan</a:t>
            </a:r>
            <a:r>
              <a:rPr lang="en-US" sz="4000" dirty="0" smtClean="0"/>
              <a:t>)</a:t>
            </a:r>
          </a:p>
        </p:txBody>
      </p:sp>
      <p:sp>
        <p:nvSpPr>
          <p:cNvPr id="322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Indications: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Reduce anxiety (</a:t>
            </a:r>
            <a:r>
              <a:rPr lang="en-US" dirty="0" err="1" smtClean="0"/>
              <a:t>anxiolysis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Provide amnesia (strong hypnotic)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Induce sleep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Improve tolerance of mechanical vent.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Facilitate invasive procedures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Decrease oxygen consumption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Protect patient from self-injury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Adverse reactions</a:t>
            </a:r>
          </a:p>
        </p:txBody>
      </p:sp>
      <p:sp>
        <p:nvSpPr>
          <p:cNvPr id="323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10736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Usual side effects: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Confusion, Weakness, Dizziness, Drowsiness, Ataxia, Syncope, Vertigo, Amnesia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Unusual side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CNS stimulation, restlessness, mania, euphoria, rage, sleep disorder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Withdrawal side effects: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Severe anxiety, tachycardia, diaphoresis, hypertension, seizures…)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D2711"/>
                </a:solidFill>
              </a:rPr>
              <a:t>Respiratory side effects: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D2711"/>
                </a:solidFill>
              </a:rPr>
              <a:t>Depression, apnea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Cardiovascular side effects: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Decreases SV, CO, MAP, BP, SVR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Narcotic analgesics (opioids -   morphine, fentanyl)</a:t>
            </a:r>
          </a:p>
        </p:txBody>
      </p:sp>
      <p:sp>
        <p:nvSpPr>
          <p:cNvPr id="325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Pain control for ICU patients is often inadequate.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Narcotic analgesics are used to control pain, allow early mobilization and decrease hospital stay.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Narcotic analgesics</a:t>
            </a:r>
          </a:p>
        </p:txBody>
      </p:sp>
      <p:sp>
        <p:nvSpPr>
          <p:cNvPr id="326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3600" smtClean="0"/>
              <a:t>Agonists </a:t>
            </a:r>
            <a:r>
              <a:rPr lang="en-US" sz="2800" smtClean="0"/>
              <a:t>(morphine, codeine, meperidine or demerol and fentanyl)</a:t>
            </a:r>
          </a:p>
          <a:p>
            <a:pPr lvl="1" eaLnBrk="1" hangingPunct="1"/>
            <a:r>
              <a:rPr lang="en-US" sz="2400" smtClean="0">
                <a:solidFill>
                  <a:srgbClr val="FD2711"/>
                </a:solidFill>
              </a:rPr>
              <a:t>Most commonly used</a:t>
            </a:r>
          </a:p>
          <a:p>
            <a:pPr eaLnBrk="1" hangingPunct="1"/>
            <a:endParaRPr lang="en-US" sz="3600" smtClean="0">
              <a:solidFill>
                <a:srgbClr val="FD2711"/>
              </a:solidFill>
            </a:endParaRPr>
          </a:p>
          <a:p>
            <a:pPr eaLnBrk="1" hangingPunct="1"/>
            <a:r>
              <a:rPr lang="en-US" sz="3600" smtClean="0"/>
              <a:t>Antagonist </a:t>
            </a:r>
            <a:r>
              <a:rPr lang="en-US" sz="2800" smtClean="0"/>
              <a:t>(naloxone or Narcan)</a:t>
            </a:r>
          </a:p>
          <a:p>
            <a:pPr lvl="1" eaLnBrk="1" hangingPunct="1"/>
            <a:r>
              <a:rPr lang="en-US" sz="3200" smtClean="0"/>
              <a:t>Used to </a:t>
            </a:r>
            <a:r>
              <a:rPr lang="en-US" sz="3200" smtClean="0">
                <a:solidFill>
                  <a:srgbClr val="FD2711"/>
                </a:solidFill>
              </a:rPr>
              <a:t>reverse</a:t>
            </a:r>
            <a:r>
              <a:rPr lang="en-US" sz="3200" smtClean="0"/>
              <a:t> narcotic OD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Adverse effects</a:t>
            </a:r>
          </a:p>
        </p:txBody>
      </p:sp>
      <p:sp>
        <p:nvSpPr>
          <p:cNvPr id="327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513637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CNS</a:t>
            </a:r>
            <a:r>
              <a:rPr lang="en-US" sz="2800" dirty="0" smtClean="0"/>
              <a:t> – sedation, </a:t>
            </a:r>
            <a:r>
              <a:rPr lang="en-US" sz="2800" dirty="0" smtClean="0">
                <a:solidFill>
                  <a:srgbClr val="FD2711"/>
                </a:solidFill>
              </a:rPr>
              <a:t>respiratory depression</a:t>
            </a:r>
            <a:r>
              <a:rPr lang="en-US" sz="2800" dirty="0" smtClean="0"/>
              <a:t> and </a:t>
            </a:r>
            <a:r>
              <a:rPr lang="en-US" sz="2800" dirty="0" smtClean="0"/>
              <a:t>atelectasis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Muscle groups</a:t>
            </a:r>
            <a:r>
              <a:rPr lang="en-US" sz="2800" dirty="0" smtClean="0"/>
              <a:t> - muscle twitching (myoclonus), convulsions, </a:t>
            </a:r>
            <a:r>
              <a:rPr lang="en-US" sz="2800" dirty="0" smtClean="0">
                <a:solidFill>
                  <a:srgbClr val="FD2711"/>
                </a:solidFill>
              </a:rPr>
              <a:t>chest wall rigidity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CV</a:t>
            </a:r>
            <a:r>
              <a:rPr lang="en-US" sz="2800" dirty="0" smtClean="0"/>
              <a:t> </a:t>
            </a:r>
            <a:r>
              <a:rPr lang="en-US" sz="2800" dirty="0" smtClean="0"/>
              <a:t>– vasodilation, vagal </a:t>
            </a:r>
            <a:r>
              <a:rPr lang="en-US" sz="2800" dirty="0" err="1" smtClean="0"/>
              <a:t>bradycardia</a:t>
            </a:r>
            <a:r>
              <a:rPr lang="en-US" sz="2800" dirty="0" smtClean="0"/>
              <a:t>, hypotension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GI</a:t>
            </a:r>
            <a:r>
              <a:rPr lang="en-US" sz="2800" dirty="0" smtClean="0"/>
              <a:t> </a:t>
            </a:r>
            <a:r>
              <a:rPr lang="en-US" sz="2800" dirty="0" smtClean="0"/>
              <a:t>– delayed GI emptying, constipation, nausea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Others</a:t>
            </a:r>
            <a:r>
              <a:rPr lang="en-US" sz="2800" dirty="0" smtClean="0"/>
              <a:t> </a:t>
            </a:r>
            <a:r>
              <a:rPr lang="en-US" sz="2800" dirty="0" smtClean="0"/>
              <a:t>– contraction of pupils, altered levels of stress hormone, allergic reactions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Narcotic analgesics considerations</a:t>
            </a:r>
          </a:p>
        </p:txBody>
      </p:sp>
      <p:sp>
        <p:nvSpPr>
          <p:cNvPr id="328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Tolerance</a:t>
            </a:r>
            <a:r>
              <a:rPr lang="en-US" sz="3200" dirty="0" smtClean="0"/>
              <a:t> – </a:t>
            </a:r>
            <a:r>
              <a:rPr lang="en-US" sz="2800" dirty="0" smtClean="0"/>
              <a:t>need to increase dosage to obtain effective pain relief.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Physical </a:t>
            </a:r>
            <a:r>
              <a:rPr lang="en-US" sz="3200" b="1" dirty="0" smtClean="0"/>
              <a:t>dependence</a:t>
            </a:r>
            <a:r>
              <a:rPr lang="en-US" sz="3200" dirty="0" smtClean="0"/>
              <a:t> – </a:t>
            </a:r>
            <a:r>
              <a:rPr lang="en-US" sz="2800" dirty="0" smtClean="0"/>
              <a:t>evidence of withdrawal syndrome (irritability, joint pain, chills, hot flashes, anxiety, nausea, vomiting, lacrimation, rhinorrhea, diaphoresis, abdominal cramps, diarrhea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Psychological </a:t>
            </a:r>
            <a:r>
              <a:rPr lang="en-US" sz="3200" b="1" dirty="0" smtClean="0"/>
              <a:t>dependence</a:t>
            </a:r>
            <a:r>
              <a:rPr lang="en-US" sz="3200" dirty="0" smtClean="0"/>
              <a:t> – </a:t>
            </a:r>
            <a:r>
              <a:rPr lang="en-US" sz="2800" dirty="0" smtClean="0"/>
              <a:t>behavior of drug seeking, preoccupation with obtaining and using, drug use for other than pain (euphoria).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42672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ANATOMIC CHANGES: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Airway &amp; mucosal </a:t>
            </a:r>
            <a:r>
              <a:rPr lang="en-US" sz="2000" dirty="0" smtClean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Smooth muscle constriction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 muscle hypertrophy*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Goblet cell increase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Mucus gland enlargement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Ciliary damage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 trapping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SIGNS &amp; SYMPTOMS: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Tachypnea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Prolonged exhalation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Tachycardia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Pulsus</a:t>
            </a:r>
            <a:r>
              <a:rPr lang="en-US" sz="2000" dirty="0" smtClean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D2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Paradoxus</a:t>
            </a:r>
            <a:endParaRPr lang="en-US" sz="2000" dirty="0" smtClean="0">
              <a:solidFill>
                <a:srgbClr val="FD27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Cyanosis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Cough &amp; sputum production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533400"/>
            <a:ext cx="4495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SIGNS &amp; SYMPTOMS: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Barrel chest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Accessory muscle use &amp; tripod 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Pursed lip breathing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Retractions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Palpation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tactile fremitus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Rhonchial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fremitus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Percussion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Hyperresonant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percussion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Auscultation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Wheezing &amp; rhonchi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Diminished breath, heart &amp; vocal sounds (fremitus)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08050" indent="-908050" eaLnBrk="1" hangingPunct="1"/>
            <a:r>
              <a:rPr lang="en-US" dirty="0" smtClean="0"/>
              <a:t>Neuroleptics (</a:t>
            </a:r>
            <a:r>
              <a:rPr lang="en-US" dirty="0" err="1" smtClean="0"/>
              <a:t>haldol</a:t>
            </a:r>
            <a:r>
              <a:rPr lang="en-US" dirty="0" smtClean="0"/>
              <a:t>)</a:t>
            </a:r>
          </a:p>
        </p:txBody>
      </p:sp>
      <p:sp>
        <p:nvSpPr>
          <p:cNvPr id="1034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Used for extreme agitation and delirium</a:t>
            </a:r>
          </a:p>
          <a:p>
            <a:pPr lvl="1" eaLnBrk="1" hangingPunct="1"/>
            <a:r>
              <a:rPr lang="en-US" sz="3600" dirty="0" smtClean="0"/>
              <a:t>disorganized thinking</a:t>
            </a:r>
          </a:p>
          <a:p>
            <a:pPr lvl="1" eaLnBrk="1" hangingPunct="1"/>
            <a:r>
              <a:rPr lang="en-US" sz="3600" dirty="0"/>
              <a:t>u</a:t>
            </a:r>
            <a:r>
              <a:rPr lang="en-US" sz="3600" dirty="0" smtClean="0"/>
              <a:t>nnecessary motor activity</a:t>
            </a:r>
          </a:p>
          <a:p>
            <a:pPr eaLnBrk="1" hangingPunct="1"/>
            <a:r>
              <a:rPr lang="en-US" sz="4000" dirty="0" smtClean="0"/>
              <a:t>Whenever </a:t>
            </a:r>
            <a:r>
              <a:rPr lang="en-US" sz="4000" dirty="0" smtClean="0"/>
              <a:t>delirium is present, the route cause should be investigated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Anesthetics – (</a:t>
            </a:r>
            <a:r>
              <a:rPr lang="en-US" dirty="0" err="1" smtClean="0"/>
              <a:t>propofol</a:t>
            </a:r>
            <a:r>
              <a:rPr lang="en-US" dirty="0" smtClean="0"/>
              <a:t>)</a:t>
            </a:r>
          </a:p>
        </p:txBody>
      </p:sp>
      <p:sp>
        <p:nvSpPr>
          <p:cNvPr id="434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35963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With anesthesia the patient is unresponsive and usually ventilated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Example: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Diprivan</a:t>
            </a:r>
            <a:endParaRPr lang="en-US" sz="24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Produces and maintains anesthesia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Provides sedation in ventilator patients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 smtClean="0"/>
              <a:t>Does not provide analgesia </a:t>
            </a:r>
            <a:r>
              <a:rPr lang="en-US" sz="2000" b="1" dirty="0" smtClean="0">
                <a:solidFill>
                  <a:srgbClr val="FD2711"/>
                </a:solidFill>
              </a:rPr>
              <a:t>(use pain meds)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Adverse effects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Apnea, bradycardia, laryngospasm, </a:t>
            </a:r>
            <a:r>
              <a:rPr lang="en-US" sz="2400" dirty="0" smtClean="0">
                <a:solidFill>
                  <a:srgbClr val="FD2711"/>
                </a:solidFill>
              </a:rPr>
              <a:t>bronchospasm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D2711"/>
                </a:solidFill>
              </a:rPr>
              <a:t>coughing, dyspnea</a:t>
            </a:r>
            <a:r>
              <a:rPr lang="en-US" sz="2400" dirty="0" smtClean="0"/>
              <a:t>, hypotension, burning or pain at infusion site, discolored urine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Monitoring in OR with </a:t>
            </a:r>
            <a:r>
              <a:rPr lang="en-US" sz="2800" dirty="0" err="1" smtClean="0"/>
              <a:t>Bispectral</a:t>
            </a:r>
            <a:r>
              <a:rPr lang="en-US" sz="2800" dirty="0" smtClean="0"/>
              <a:t> Index (BIS)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Paralytics</a:t>
            </a:r>
            <a:endParaRPr lang="en-US" dirty="0" smtClean="0"/>
          </a:p>
        </p:txBody>
      </p:sp>
      <p:sp>
        <p:nvSpPr>
          <p:cNvPr id="290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Provide temporary </a:t>
            </a:r>
            <a:r>
              <a:rPr lang="en-US" sz="3200" u="sng" dirty="0" smtClean="0"/>
              <a:t>paralysis</a:t>
            </a:r>
            <a:r>
              <a:rPr lang="en-US" sz="3200" dirty="0" smtClean="0"/>
              <a:t> of skeletal muscles.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D2711"/>
                </a:solidFill>
              </a:rPr>
              <a:t>Used in combination with sedative drugs and narcotic analgesics because </a:t>
            </a:r>
            <a:r>
              <a:rPr lang="en-US" sz="3200" b="1" dirty="0" smtClean="0">
                <a:solidFill>
                  <a:srgbClr val="FD2711"/>
                </a:solidFill>
              </a:rPr>
              <a:t>perception &amp; pain still exist.  </a:t>
            </a:r>
            <a:r>
              <a:rPr lang="en-US" sz="2400" dirty="0" smtClean="0">
                <a:solidFill>
                  <a:srgbClr val="FD2711"/>
                </a:solidFill>
              </a:rPr>
              <a:t>(awake &amp; paralyzed)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Indications: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Intubation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Laryngeal spasm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Surgery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Mechanical ventilation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in mechanical ventilation</a:t>
            </a:r>
          </a:p>
        </p:txBody>
      </p:sp>
      <p:sp>
        <p:nvSpPr>
          <p:cNvPr id="291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Reduced combativeness &amp; </a:t>
            </a:r>
            <a:r>
              <a:rPr lang="en-US" sz="3200" dirty="0" smtClean="0"/>
              <a:t>agitation.</a:t>
            </a:r>
            <a:endParaRPr lang="en-US" sz="3200" dirty="0" smtClean="0"/>
          </a:p>
          <a:p>
            <a:pPr eaLnBrk="1" hangingPunct="1"/>
            <a:r>
              <a:rPr lang="en-US" sz="3200" dirty="0" smtClean="0">
                <a:solidFill>
                  <a:srgbClr val="FD2711"/>
                </a:solidFill>
              </a:rPr>
              <a:t>Respiratory muscle </a:t>
            </a:r>
            <a:r>
              <a:rPr lang="en-US" sz="3200" dirty="0" smtClean="0">
                <a:solidFill>
                  <a:srgbClr val="FD2711"/>
                </a:solidFill>
              </a:rPr>
              <a:t>relaxation.</a:t>
            </a:r>
            <a:endParaRPr lang="en-US" sz="3200" dirty="0" smtClean="0">
              <a:solidFill>
                <a:srgbClr val="FD2711"/>
              </a:solidFill>
            </a:endParaRPr>
          </a:p>
          <a:p>
            <a:pPr eaLnBrk="1" hangingPunct="1"/>
            <a:r>
              <a:rPr lang="en-US" sz="3200" dirty="0" smtClean="0"/>
              <a:t>Increased chest wall </a:t>
            </a:r>
            <a:r>
              <a:rPr lang="en-US" sz="3200" dirty="0" smtClean="0"/>
              <a:t>compliance.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Synchronization during unnatural </a:t>
            </a:r>
            <a:r>
              <a:rPr lang="en-US" sz="3200" dirty="0" smtClean="0"/>
              <a:t>modes.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Prevention of hypoxemia due to increased </a:t>
            </a:r>
            <a:r>
              <a:rPr lang="en-US" sz="3200" dirty="0" smtClean="0"/>
              <a:t>WOB.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Decreased ICP from excessive </a:t>
            </a:r>
            <a:r>
              <a:rPr lang="en-US" sz="3200" dirty="0" smtClean="0"/>
              <a:t>movement.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Neuromuscular blocking agents</a:t>
            </a:r>
          </a:p>
        </p:txBody>
      </p:sp>
      <p:sp>
        <p:nvSpPr>
          <p:cNvPr id="294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Depolarizing</a:t>
            </a:r>
            <a:r>
              <a:rPr lang="en-US" sz="2800" dirty="0" smtClean="0"/>
              <a:t> – prolongs the depolarization phase of muscle contraction.  </a:t>
            </a:r>
            <a:r>
              <a:rPr lang="en-US" sz="2800" i="1" dirty="0" smtClean="0"/>
              <a:t>Muscle thinks </a:t>
            </a:r>
            <a:r>
              <a:rPr lang="en-US" sz="2800" i="1" dirty="0" err="1" smtClean="0"/>
              <a:t>ACh</a:t>
            </a:r>
            <a:r>
              <a:rPr lang="en-US" sz="2800" i="1" dirty="0" smtClean="0"/>
              <a:t> is present.  </a:t>
            </a:r>
            <a:r>
              <a:rPr lang="en-US" sz="2800" u="sng" dirty="0" smtClean="0">
                <a:solidFill>
                  <a:srgbClr val="FD2711"/>
                </a:solidFill>
              </a:rPr>
              <a:t>Short acting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Succinylcholine (</a:t>
            </a:r>
            <a:r>
              <a:rPr lang="en-US" sz="2000" dirty="0" err="1" smtClean="0"/>
              <a:t>Anectine</a:t>
            </a:r>
            <a:r>
              <a:rPr lang="en-US" sz="2000" dirty="0" smtClean="0"/>
              <a:t>, </a:t>
            </a:r>
            <a:r>
              <a:rPr lang="en-US" sz="2000" dirty="0" err="1" smtClean="0"/>
              <a:t>Quelicin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err="1" smtClean="0"/>
              <a:t>Nondepolarizing</a:t>
            </a:r>
            <a:r>
              <a:rPr lang="en-US" sz="2800" dirty="0" smtClean="0"/>
              <a:t> – competes with acetylcholine (</a:t>
            </a:r>
            <a:r>
              <a:rPr lang="en-US" sz="2800" dirty="0" err="1" smtClean="0"/>
              <a:t>ACh</a:t>
            </a:r>
            <a:r>
              <a:rPr lang="en-US" sz="2800" dirty="0" smtClean="0"/>
              <a:t>) for the sites at the motor end plated, thus </a:t>
            </a:r>
            <a:r>
              <a:rPr lang="en-US" sz="2800" i="1" dirty="0" smtClean="0"/>
              <a:t>blocking the normal action of acetylcholine</a:t>
            </a:r>
            <a:r>
              <a:rPr lang="en-US" sz="2800" dirty="0" smtClean="0"/>
              <a:t> preventing depolarization. </a:t>
            </a:r>
            <a:r>
              <a:rPr lang="en-US" sz="2800" u="sng" dirty="0" smtClean="0"/>
              <a:t>Long acting.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/>
              <a:t>Turbocurarine</a:t>
            </a:r>
            <a:r>
              <a:rPr lang="en-US" sz="2000" dirty="0" smtClean="0"/>
              <a:t> chloride (</a:t>
            </a:r>
            <a:r>
              <a:rPr lang="en-US" sz="2000" dirty="0" err="1" smtClean="0"/>
              <a:t>Tubarine</a:t>
            </a:r>
            <a:r>
              <a:rPr lang="en-US" sz="20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FD2711"/>
                </a:solidFill>
              </a:rPr>
              <a:t>Pancuronium</a:t>
            </a:r>
            <a:r>
              <a:rPr lang="en-US" sz="2000" dirty="0" smtClean="0">
                <a:solidFill>
                  <a:srgbClr val="FD2711"/>
                </a:solidFill>
              </a:rPr>
              <a:t> bromide (</a:t>
            </a:r>
            <a:r>
              <a:rPr lang="en-US" sz="2000" dirty="0" err="1" smtClean="0">
                <a:solidFill>
                  <a:srgbClr val="FD2711"/>
                </a:solidFill>
              </a:rPr>
              <a:t>Pavulon</a:t>
            </a:r>
            <a:r>
              <a:rPr lang="en-US" sz="2000" dirty="0" smtClean="0">
                <a:solidFill>
                  <a:srgbClr val="FD2711"/>
                </a:solidFill>
              </a:rPr>
              <a:t>) </a:t>
            </a:r>
            <a:r>
              <a:rPr lang="en-US" sz="1600" dirty="0" smtClean="0"/>
              <a:t>Depolarizing Agents</a:t>
            </a:r>
            <a:br>
              <a:rPr lang="en-US" sz="1600" dirty="0" smtClean="0"/>
            </a:b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Adverse effects</a:t>
            </a:r>
          </a:p>
        </p:txBody>
      </p:sp>
      <p:sp>
        <p:nvSpPr>
          <p:cNvPr id="296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Apnea (set alarms carefully)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Loss of cough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Poor neurologic assessment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Emotional trauma (sedation needed)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Disuse atrophy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Pressure sores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Increased iatrogenic morbidity &amp;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D2711"/>
                </a:solidFill>
              </a:rPr>
              <a:t>Histamine release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CV side effects (tachy, brady, dysrhythmia...)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Evaluation of NM blockade</a:t>
            </a:r>
          </a:p>
        </p:txBody>
      </p:sp>
      <p:sp>
        <p:nvSpPr>
          <p:cNvPr id="297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92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Train-of-Four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Peripheral nerve </a:t>
            </a:r>
            <a:r>
              <a:rPr lang="en-US" sz="2400" dirty="0" smtClean="0"/>
              <a:t>stimulator.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Measures muscle twitch in response to </a:t>
            </a:r>
            <a:r>
              <a:rPr lang="en-US" sz="2400" dirty="0" smtClean="0"/>
              <a:t>stimulus.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Spontaneous muscle effort</a:t>
            </a:r>
            <a:r>
              <a:rPr lang="en-US" sz="2800" dirty="0" smtClean="0"/>
              <a:t> (&gt; 5 seconds)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Open eyes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Head lift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Protrude tongue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Hand grip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Ventilation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MIP &amp; VC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ABG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6"/>
          <p:cNvSpPr txBox="1">
            <a:spLocks noChangeArrowheads="1"/>
          </p:cNvSpPr>
          <p:nvPr/>
        </p:nvSpPr>
        <p:spPr bwMode="auto">
          <a:xfrm>
            <a:off x="3505200" y="5562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1"/>
              <a:t>Train-of four (TOF) monitoring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80594"/>
            <a:ext cx="8877559" cy="65250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Invasive Management Strategies</a:t>
            </a:r>
          </a:p>
        </p:txBody>
      </p:sp>
      <p:sp>
        <p:nvSpPr>
          <p:cNvPr id="316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696200" cy="4343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Proper Ventilator Management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Therapeutics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Pharmacology agents in MV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u="sng" dirty="0" smtClean="0">
                <a:solidFill>
                  <a:srgbClr val="FF0000"/>
                </a:solidFill>
              </a:rPr>
              <a:t>Permissive </a:t>
            </a:r>
            <a:r>
              <a:rPr lang="en-US" u="sng" dirty="0" err="1" smtClean="0">
                <a:solidFill>
                  <a:srgbClr val="FF0000"/>
                </a:solidFill>
              </a:rPr>
              <a:t>Hypercapnea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err="1" smtClean="0"/>
              <a:t>Heli</a:t>
            </a:r>
            <a:r>
              <a:rPr lang="en-US" dirty="0" smtClean="0"/>
              <a:t>-ox</a:t>
            </a:r>
          </a:p>
          <a:p>
            <a:pPr marL="609600" indent="-609600" eaLnBrk="1" hangingPunct="1">
              <a:buFont typeface="Wingdings" pitchFamily="2" charset="2"/>
              <a:buAutoNum type="alphaUcPeriod"/>
            </a:pPr>
            <a:r>
              <a:rPr lang="en-US" dirty="0" smtClean="0"/>
              <a:t>Bronchial </a:t>
            </a:r>
            <a:r>
              <a:rPr lang="en-US" dirty="0" err="1" smtClean="0"/>
              <a:t>Thermoplasty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64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3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MULTIRESPDIVISOR" val="1"/>
  <p:tag name="CORRECTPOINTVALUE" val="100"/>
  <p:tag name="ADDINALWAYSLOADED" val="False"/>
  <p:tag name="DEFAULTPORT" val="1001"/>
  <p:tag name="COUNTDOWNSTYLE" val="-1"/>
  <p:tag name="USEENTERPRISEMANAGER" val="False"/>
  <p:tag name="CHARTVALUEFORMAT" val="0%"/>
  <p:tag name="STDCHART" val="1"/>
  <p:tag name="BUBBLEVALUEFORMAT" val="0.0"/>
  <p:tag name="CUSTOMCELLBACKCOLOR1" val="-657956"/>
  <p:tag name="DISPLAYNAME" val="True"/>
  <p:tag name="GRIDSIZE" val="{Width=800, Height=600}"/>
  <p:tag name="RESETCHARTS" val="True"/>
  <p:tag name="ALLOWUSERFEEDBACK" val="True"/>
  <p:tag name="ZEROBASED" val="False"/>
  <p:tag name="EXPANDSHOWBAR" val="True"/>
  <p:tag name="ANSWERNOWTEXT" val="Answer Now"/>
  <p:tag name="NUMRESPONSES" val="1"/>
  <p:tag name="ROTATIONINTERVAL" val="2"/>
  <p:tag name="BUBBLENAMEVISIBLE" val="True"/>
  <p:tag name="CUSTOMCELLBACKCOLOR2" val="-13395457"/>
  <p:tag name="GRIDOPACITY" val="90"/>
  <p:tag name="INCORRECTPOINTVALUE" val="0"/>
  <p:tag name="CHARTSCALE" val="True"/>
  <p:tag name="ANSWERNOWSTYLE" val="-1"/>
  <p:tag name="TEAMSINLEADERBOARD" val="5"/>
  <p:tag name="CUSTOMCELLFORECOLOR" val="-16777216"/>
  <p:tag name="GRIDROTATIONINTERVAL" val="2"/>
  <p:tag name="PARTLISTDEFAULT" val="0"/>
  <p:tag name="AUTOADJUSTPARTRANGE" val="True"/>
  <p:tag name="RESPCOUNTERFORMAT" val="0"/>
  <p:tag name="AUTOADVANCE" val="False"/>
  <p:tag name="DEFAULTNUMTEAMS" val="5"/>
  <p:tag name="GRIDPOSITION" val="1"/>
  <p:tag name="REALTIMEBACKUP" val="False"/>
  <p:tag name="REQUIREPASSWORD" val="False"/>
  <p:tag name="AUTOUPDATEALIASES" val="True"/>
  <p:tag name="USESCHEMECOLORS" val="True"/>
  <p:tag name="INCLUDEPPT" val="True"/>
  <p:tag name="RESPTABLESTYLE" val="-1"/>
  <p:tag name="BUBBLEGROUPING" val="3"/>
  <p:tag name="INCLUDENONRESPONDERS" val="False"/>
  <p:tag name="COUNTDOWNSECONDS" val="10"/>
  <p:tag name="ENABLEPRESENTERVPAD" val="False"/>
  <p:tag name="POLLINGCYCLE" val="2"/>
  <p:tag name="MAXRESPONDERS" val="5"/>
  <p:tag name="BACKUPMAINTENANCE" val="7"/>
  <p:tag name="CUSTOMCELLBACKCOLOR4" val="-8355712"/>
  <p:tag name="SHOWBARVISIBLE" val="True"/>
  <p:tag name="REALTIMEBACKUPPATH" val="(None)"/>
  <p:tag name="DELIMITERS" val="3.1"/>
  <p:tag name="CHARTCOLORS" val="2"/>
  <p:tag name="LUIDIAENABLED" val="False"/>
  <p:tag name="CHARTLABELS" val="1"/>
  <p:tag name="POWERPOINTVERSION" val="14.0"/>
  <p:tag name="ADVANCEDSETTINGSVIEW" val="True"/>
  <p:tag name="DISPLAYDEVICEID" val="False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9905</TotalTime>
  <Words>3875</Words>
  <Application>Microsoft Office PowerPoint</Application>
  <PresentationFormat>On-screen Show (4:3)</PresentationFormat>
  <Paragraphs>731</Paragraphs>
  <Slides>126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3" baseType="lpstr">
      <vt:lpstr>Arial</vt:lpstr>
      <vt:lpstr>Wingdings</vt:lpstr>
      <vt:lpstr>Times New Roman</vt:lpstr>
      <vt:lpstr>Tahoma</vt:lpstr>
      <vt:lpstr>Verdana</vt:lpstr>
      <vt:lpstr>STIXIntegralsUpSm</vt:lpstr>
      <vt:lpstr>Blueprint</vt:lpstr>
      <vt:lpstr>RSPT 2335</vt:lpstr>
      <vt:lpstr>MODULE C-2 - Assignments</vt:lpstr>
      <vt:lpstr>MODULE C-2 - Resources</vt:lpstr>
      <vt:lpstr>MODULE C-2 - Resources</vt:lpstr>
      <vt:lpstr>MODULE C-2 -Objectives</vt:lpstr>
      <vt:lpstr>MODULE C-2 Major Topics</vt:lpstr>
      <vt:lpstr>Asthma Summary</vt:lpstr>
      <vt:lpstr>PowerPoint Presentation</vt:lpstr>
      <vt:lpstr>PowerPoint Presentation</vt:lpstr>
      <vt:lpstr>PowerPoint Presentation</vt:lpstr>
      <vt:lpstr>PowerPoint Presentation</vt:lpstr>
      <vt:lpstr>Goal of Therapy in ASTHMA</vt:lpstr>
      <vt:lpstr>MODULE C Major Topics</vt:lpstr>
      <vt:lpstr>Non-invasive Management Strategies</vt:lpstr>
      <vt:lpstr>Non-invasive Management Strategies</vt:lpstr>
      <vt:lpstr>Magnesium sulfate (MgSO4) </vt:lpstr>
      <vt:lpstr>PowerPoint Presentation</vt:lpstr>
      <vt:lpstr>MODULE C Major Topics</vt:lpstr>
      <vt:lpstr>Invasive Management Strategies</vt:lpstr>
      <vt:lpstr>Proper Ventilator Management</vt:lpstr>
      <vt:lpstr>Invasive Management Strategies</vt:lpstr>
      <vt:lpstr>Therapeutics</vt:lpstr>
      <vt:lpstr>Aerosol Therapy</vt:lpstr>
      <vt:lpstr>We can’t agree on where, which or how.</vt:lpstr>
      <vt:lpstr>Methods of administering medication to improve ventilation</vt:lpstr>
      <vt:lpstr>What does the latest evidence say???</vt:lpstr>
      <vt:lpstr>PowerPoint Presentation</vt:lpstr>
      <vt:lpstr>PowerPoint Presentation</vt:lpstr>
      <vt:lpstr>PowerPoint Presentation</vt:lpstr>
      <vt:lpstr>High Frequency Ventilation</vt:lpstr>
      <vt:lpstr>High Flow Nasal Cannula</vt:lpstr>
      <vt:lpstr>Non-invasive ventilation</vt:lpstr>
      <vt:lpstr>Which nebulizer and how much drug to use?</vt:lpstr>
      <vt:lpstr>SUMMARY</vt:lpstr>
      <vt:lpstr>SUMMARY</vt:lpstr>
      <vt:lpstr>MSRC 2014 - Fink</vt:lpstr>
      <vt:lpstr>Other Things to Improve Aerosol Deposition</vt:lpstr>
      <vt:lpstr>How do I know when I get the desired effect?</vt:lpstr>
      <vt:lpstr>Assessing Response</vt:lpstr>
      <vt:lpstr>PowerPoint Presentation</vt:lpstr>
      <vt:lpstr>Assessing Response</vt:lpstr>
      <vt:lpstr>PowerPoint Presentation</vt:lpstr>
      <vt:lpstr>Assessing Response</vt:lpstr>
      <vt:lpstr>PowerPoint Presentation</vt:lpstr>
      <vt:lpstr>PowerPoint Presentation</vt:lpstr>
      <vt:lpstr>Advantages associated with MDI</vt:lpstr>
      <vt:lpstr>PowerPoint Presentation</vt:lpstr>
      <vt:lpstr>PowerPoint Presentation</vt:lpstr>
      <vt:lpstr>PowerPoint Presentation</vt:lpstr>
      <vt:lpstr>HME or HME Booster</vt:lpstr>
      <vt:lpstr>PowerPoint Presentation</vt:lpstr>
      <vt:lpstr>PowerPoint Presentation</vt:lpstr>
      <vt:lpstr>PowerPoint Presentation</vt:lpstr>
      <vt:lpstr>Bypass HMEs</vt:lpstr>
      <vt:lpstr>PowerPoint Presentation</vt:lpstr>
      <vt:lpstr>Gibeck Humid-Flo 72-hour passive humidification</vt:lpstr>
      <vt:lpstr>PowerPoint Presentation</vt:lpstr>
      <vt:lpstr>Heated Water Bath (active)</vt:lpstr>
      <vt:lpstr>PowerPoint Presentation</vt:lpstr>
      <vt:lpstr>Problems associated with MDI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Volume Nebulizers</vt:lpstr>
      <vt:lpstr>PowerPoint Presentation</vt:lpstr>
      <vt:lpstr>PowerPoint Presentation</vt:lpstr>
      <vt:lpstr>Problems associated with SVN</vt:lpstr>
      <vt:lpstr>Problems associated with SVN</vt:lpstr>
      <vt:lpstr>PowerPoint Presentation</vt:lpstr>
      <vt:lpstr>Aeroneb Pro Nebulizer</vt:lpstr>
      <vt:lpstr>Aeroneb Pro Nebulizer</vt:lpstr>
      <vt:lpstr>PowerPoint Presentation</vt:lpstr>
      <vt:lpstr>LET’S LOOK AT NEXT PERFORMANCE EVALUATION</vt:lpstr>
      <vt:lpstr>Invasive Management Strategies</vt:lpstr>
      <vt:lpstr>Therapeutics</vt:lpstr>
      <vt:lpstr>Steroids</vt:lpstr>
      <vt:lpstr>Bronchial Hygiene</vt:lpstr>
      <vt:lpstr>Invasive Management Strategies</vt:lpstr>
      <vt:lpstr>Pharmacology agents in MV</vt:lpstr>
      <vt:lpstr>Sedatives &amp; Analgesics</vt:lpstr>
      <vt:lpstr>Levels of Sedation</vt:lpstr>
      <vt:lpstr>Sedatives (Benzodiazepines -valium, versed, ativan)</vt:lpstr>
      <vt:lpstr>Adverse reactions</vt:lpstr>
      <vt:lpstr>Narcotic analgesics (opioids -   morphine, fentanyl)</vt:lpstr>
      <vt:lpstr>Narcotic analgesics</vt:lpstr>
      <vt:lpstr>Adverse effects</vt:lpstr>
      <vt:lpstr>Narcotic analgesics considerations</vt:lpstr>
      <vt:lpstr>Neuroleptics (haldol)</vt:lpstr>
      <vt:lpstr>Anesthetics – (propofol)</vt:lpstr>
      <vt:lpstr>Paralytics</vt:lpstr>
      <vt:lpstr>Use in mechanical ventilation</vt:lpstr>
      <vt:lpstr>Neuromuscular blocking agents</vt:lpstr>
      <vt:lpstr>Adverse effects</vt:lpstr>
      <vt:lpstr>Evaluation of NM blockade</vt:lpstr>
      <vt:lpstr>PowerPoint Presentation</vt:lpstr>
      <vt:lpstr>PowerPoint Presentation</vt:lpstr>
      <vt:lpstr>Invasive Management Strategies</vt:lpstr>
      <vt:lpstr>Permissive Hypercapnia</vt:lpstr>
      <vt:lpstr>Permissive Hypercapnia</vt:lpstr>
      <vt:lpstr>Permissive Hypercapnia</vt:lpstr>
      <vt:lpstr>Permissive Hypercapnia (continued)</vt:lpstr>
      <vt:lpstr>Permissive Hypercapnia (continued)</vt:lpstr>
      <vt:lpstr>Permissive Hypercapnia (continued)</vt:lpstr>
      <vt:lpstr>3.  Invasive Management Strategies</vt:lpstr>
      <vt:lpstr>Heli-ox Therapy</vt:lpstr>
      <vt:lpstr>Heli-ox Therapy</vt:lpstr>
      <vt:lpstr>Heli-ox Therapy</vt:lpstr>
      <vt:lpstr>Heli-ox Therapy</vt:lpstr>
      <vt:lpstr>Heli-ox Therapy</vt:lpstr>
      <vt:lpstr>Heli-ox Therapy</vt:lpstr>
      <vt:lpstr>Heli-ox Therapy</vt:lpstr>
      <vt:lpstr>Heli-ox Therapy</vt:lpstr>
      <vt:lpstr>Heli-ox Therapy</vt:lpstr>
      <vt:lpstr>Aptae’r Heliox Delivery System</vt:lpstr>
      <vt:lpstr>PowerPoint Presentation</vt:lpstr>
      <vt:lpstr>Invasive Management Strategies</vt:lpstr>
      <vt:lpstr>Bronchial Thermoplasty </vt:lpstr>
      <vt:lpstr>Bronchial Thermoplasty </vt:lpstr>
      <vt:lpstr>Bronchial Thermoplasty Treatment</vt:lpstr>
      <vt:lpstr>Bronchial Thermoplasty Video</vt:lpstr>
      <vt:lpstr>Bronchial Thermoplasty Treatment</vt:lpstr>
      <vt:lpstr>Bronchial Thermoplasty </vt:lpstr>
      <vt:lpstr>Bronchial Thermoplasty Treatment</vt:lpstr>
      <vt:lpstr>MODULE C Major Topics</vt:lpstr>
    </vt:vector>
  </TitlesOfParts>
  <Company>MCC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RSP 233</dc:title>
  <dc:creator>alsteadm</dc:creator>
  <cp:lastModifiedBy>Zahodnic, Richard</cp:lastModifiedBy>
  <cp:revision>296</cp:revision>
  <cp:lastPrinted>2014-11-13T21:07:40Z</cp:lastPrinted>
  <dcterms:created xsi:type="dcterms:W3CDTF">2002-08-30T21:14:37Z</dcterms:created>
  <dcterms:modified xsi:type="dcterms:W3CDTF">2015-11-03T12:14:02Z</dcterms:modified>
</cp:coreProperties>
</file>