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7"/>
  </p:notesMasterIdLst>
  <p:handoutMasterIdLst>
    <p:handoutMasterId r:id="rId118"/>
  </p:handoutMasterIdLst>
  <p:sldIdLst>
    <p:sldId id="390" r:id="rId2"/>
    <p:sldId id="532" r:id="rId3"/>
    <p:sldId id="533" r:id="rId4"/>
    <p:sldId id="534" r:id="rId5"/>
    <p:sldId id="535" r:id="rId6"/>
    <p:sldId id="536" r:id="rId7"/>
    <p:sldId id="537" r:id="rId8"/>
    <p:sldId id="538" r:id="rId9"/>
    <p:sldId id="539" r:id="rId10"/>
    <p:sldId id="540" r:id="rId11"/>
    <p:sldId id="541" r:id="rId12"/>
    <p:sldId id="542" r:id="rId13"/>
    <p:sldId id="543" r:id="rId14"/>
    <p:sldId id="544" r:id="rId15"/>
    <p:sldId id="545" r:id="rId16"/>
    <p:sldId id="550" r:id="rId17"/>
    <p:sldId id="552" r:id="rId18"/>
    <p:sldId id="553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61" r:id="rId27"/>
    <p:sldId id="562" r:id="rId28"/>
    <p:sldId id="563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79" r:id="rId44"/>
    <p:sldId id="580" r:id="rId45"/>
    <p:sldId id="581" r:id="rId46"/>
    <p:sldId id="582" r:id="rId47"/>
    <p:sldId id="583" r:id="rId48"/>
    <p:sldId id="584" r:id="rId49"/>
    <p:sldId id="585" r:id="rId50"/>
    <p:sldId id="586" r:id="rId51"/>
    <p:sldId id="587" r:id="rId52"/>
    <p:sldId id="588" r:id="rId53"/>
    <p:sldId id="589" r:id="rId54"/>
    <p:sldId id="590" r:id="rId55"/>
    <p:sldId id="591" r:id="rId56"/>
    <p:sldId id="592" r:id="rId57"/>
    <p:sldId id="593" r:id="rId58"/>
    <p:sldId id="594" r:id="rId59"/>
    <p:sldId id="595" r:id="rId60"/>
    <p:sldId id="596" r:id="rId61"/>
    <p:sldId id="597" r:id="rId62"/>
    <p:sldId id="598" r:id="rId63"/>
    <p:sldId id="600" r:id="rId64"/>
    <p:sldId id="601" r:id="rId65"/>
    <p:sldId id="602" r:id="rId66"/>
    <p:sldId id="603" r:id="rId67"/>
    <p:sldId id="604" r:id="rId68"/>
    <p:sldId id="605" r:id="rId69"/>
    <p:sldId id="606" r:id="rId70"/>
    <p:sldId id="607" r:id="rId71"/>
    <p:sldId id="608" r:id="rId72"/>
    <p:sldId id="609" r:id="rId73"/>
    <p:sldId id="610" r:id="rId74"/>
    <p:sldId id="612" r:id="rId75"/>
    <p:sldId id="613" r:id="rId76"/>
    <p:sldId id="614" r:id="rId77"/>
    <p:sldId id="615" r:id="rId78"/>
    <p:sldId id="616" r:id="rId79"/>
    <p:sldId id="617" r:id="rId80"/>
    <p:sldId id="621" r:id="rId81"/>
    <p:sldId id="622" r:id="rId82"/>
    <p:sldId id="623" r:id="rId83"/>
    <p:sldId id="624" r:id="rId84"/>
    <p:sldId id="625" r:id="rId85"/>
    <p:sldId id="626" r:id="rId86"/>
    <p:sldId id="627" r:id="rId87"/>
    <p:sldId id="628" r:id="rId88"/>
    <p:sldId id="629" r:id="rId89"/>
    <p:sldId id="630" r:id="rId90"/>
    <p:sldId id="631" r:id="rId91"/>
    <p:sldId id="632" r:id="rId92"/>
    <p:sldId id="633" r:id="rId93"/>
    <p:sldId id="634" r:id="rId94"/>
    <p:sldId id="635" r:id="rId95"/>
    <p:sldId id="636" r:id="rId96"/>
    <p:sldId id="637" r:id="rId97"/>
    <p:sldId id="638" r:id="rId98"/>
    <p:sldId id="639" r:id="rId99"/>
    <p:sldId id="640" r:id="rId100"/>
    <p:sldId id="641" r:id="rId101"/>
    <p:sldId id="642" r:id="rId102"/>
    <p:sldId id="644" r:id="rId103"/>
    <p:sldId id="645" r:id="rId104"/>
    <p:sldId id="646" r:id="rId105"/>
    <p:sldId id="647" r:id="rId106"/>
    <p:sldId id="648" r:id="rId107"/>
    <p:sldId id="649" r:id="rId108"/>
    <p:sldId id="650" r:id="rId109"/>
    <p:sldId id="651" r:id="rId110"/>
    <p:sldId id="652" r:id="rId111"/>
    <p:sldId id="653" r:id="rId112"/>
    <p:sldId id="654" r:id="rId113"/>
    <p:sldId id="655" r:id="rId114"/>
    <p:sldId id="656" r:id="rId115"/>
    <p:sldId id="657" r:id="rId116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FF"/>
    <a:srgbClr val="FF00FF"/>
    <a:srgbClr val="FF0080"/>
    <a:srgbClr val="5D7E9D"/>
    <a:srgbClr val="191919"/>
    <a:srgbClr val="8000FF"/>
    <a:srgbClr val="6666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172" autoAdjust="0"/>
    <p:restoredTop sz="91734" autoAdjust="0"/>
  </p:normalViewPr>
  <p:slideViewPr>
    <p:cSldViewPr snapToObjects="1">
      <p:cViewPr>
        <p:scale>
          <a:sx n="50" d="100"/>
          <a:sy n="50" d="100"/>
        </p:scale>
        <p:origin x="-1685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C81347-F499-4826-81E9-B6265945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5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4120BA-683D-4D30-A4B4-A4C3B5DC2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0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F3F8-F33C-43E3-859B-D20CD0E05C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9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2D3AB-39B4-4452-AAE7-7FB2D7C785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76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7883C-AFF0-4CFB-9887-14FE3220DB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7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10197-2870-4F15-B82C-94FD3B9E5B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BFF8D-FC27-4E12-B06E-5E24C899C6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8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637B-D99C-413D-B93E-238FB7956F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59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F0CAE-5797-4FD3-B733-96DF02C46C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4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E49B5-F2B1-403B-86A2-A1087E464C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3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13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03399-A493-42BC-82B2-CF85C0A98A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79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CD88D-4811-40B2-9A5E-08C77C33E7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54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31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smiths-medical.tv/services/player/bcpid784767379001?bckey=AQ~~,AAAAAEBRJ4w~,jnMMg6V5IsDF_lDBR0B4Jj6ceZ1yk6k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4" Type="http://schemas.openxmlformats.org/officeDocument/2006/relationships/hyperlink" Target="http://video.smiths-medical.tv/services/player/bcpid784767379001?bckey=AQ~~,AAAAAEBRJ4w~,jnMMg6V5IsDF_lDBR0B4Jj6ceZ1yk6k2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3OH7uusHM8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4" Type="http://schemas.openxmlformats.org/officeDocument/2006/relationships/image" Target="../media/image3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mN9qEgKhR0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7.xml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://www.youtube.com/watch?v=Qc0tNXF8tU8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4" Type="http://schemas.openxmlformats.org/officeDocument/2006/relationships/image" Target="../media/image44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RSPT 2335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Module 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AIRWAY MANAGEMENT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4000" b="1" smtClean="0"/>
              <a:t>Part </a:t>
            </a:r>
            <a:r>
              <a:rPr lang="en-US" sz="4000" b="1" smtClean="0"/>
              <a:t>2b</a:t>
            </a:r>
            <a:endParaRPr lang="en-US" sz="4000" b="1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Tracheal Airways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08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Percutaneous</a:t>
            </a:r>
            <a:endParaRPr lang="en-US" sz="3600" dirty="0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27409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i="1" dirty="0" smtClean="0">
                <a:cs typeface="Times New Roman" pitchFamily="18" charset="0"/>
              </a:rPr>
              <a:t>Percutaneous </a:t>
            </a:r>
            <a:r>
              <a:rPr lang="en-US" sz="2400" i="1" dirty="0" err="1" smtClean="0">
                <a:cs typeface="Times New Roman" pitchFamily="18" charset="0"/>
              </a:rPr>
              <a:t>dilational</a:t>
            </a:r>
            <a:r>
              <a:rPr lang="en-US" sz="2400" i="1" dirty="0" smtClean="0">
                <a:cs typeface="Times New Roman" pitchFamily="18" charset="0"/>
              </a:rPr>
              <a:t> tracheostomy technique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Often done at bedside and assisted by therapist.  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Lower cost with less complications.</a:t>
            </a:r>
            <a:r>
              <a:rPr lang="en-US" sz="2400" dirty="0" smtClean="0"/>
              <a:t> 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Videotape:  “</a:t>
            </a:r>
            <a:r>
              <a:rPr lang="en-US" sz="2800" i="1" dirty="0" smtClean="0"/>
              <a:t>Percutaneous Tracheostomy</a:t>
            </a:r>
            <a:r>
              <a:rPr lang="en-US" sz="2800" dirty="0" smtClean="0"/>
              <a:t>”  </a:t>
            </a:r>
          </a:p>
          <a:p>
            <a:pPr marL="0" indent="0" eaLnBrk="1" hangingPunct="1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   </a:t>
            </a:r>
            <a:r>
              <a:rPr lang="en-US" sz="1800" dirty="0" smtClean="0"/>
              <a:t>(9.5 minutes)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545259"/>
            <a:ext cx="82296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UltraPerc</a:t>
            </a:r>
            <a:r>
              <a:rPr lang="en-US" sz="1800" dirty="0"/>
              <a:t> </a:t>
            </a:r>
            <a:r>
              <a:rPr lang="en-US" sz="1800" dirty="0" smtClean="0"/>
              <a:t>Tracheostomy </a:t>
            </a:r>
            <a:r>
              <a:rPr lang="en-US" sz="1800" dirty="0"/>
              <a:t>with fiberoptic bronchoscopy </a:t>
            </a:r>
            <a:r>
              <a:rPr lang="en-US" sz="1800" dirty="0" smtClean="0"/>
              <a:t>(10:10 </a:t>
            </a:r>
            <a:r>
              <a:rPr lang="en-US" sz="1800" dirty="0"/>
              <a:t>min)</a:t>
            </a:r>
          </a:p>
          <a:p>
            <a:r>
              <a:rPr lang="en-US" sz="1600" u="sng" dirty="0">
                <a:hlinkClick r:id="rId3"/>
              </a:rPr>
              <a:t>http://video.smiths-medical.tv/services/player/bcpid784767379001?bckey=AQ~~,AAAAAEBRJ4w~,</a:t>
            </a:r>
            <a:r>
              <a:rPr lang="en-US" sz="1600" u="sng" dirty="0" smtClean="0">
                <a:hlinkClick r:id="rId3"/>
              </a:rPr>
              <a:t>jnMMg6V5IsDF_lDBR0B4Jj6ceZ1yk6k2</a:t>
            </a:r>
            <a:r>
              <a:rPr lang="en-US" sz="1600" u="sng" dirty="0" smtClean="0"/>
              <a:t> 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68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80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6400800" y="11430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Esophageal Speech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371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9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6199188" y="1295400"/>
            <a:ext cx="29448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Tracheoesophageal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Puncture &amp; Prosthesis (TEP)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120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Decannulation</a:t>
            </a:r>
            <a:endParaRPr lang="en-US" dirty="0" smtClean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108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Decannulation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/>
              <a:t>Progressive decrease in size of trach tube	</a:t>
            </a:r>
            <a:endParaRPr lang="en-US" dirty="0" smtClean="0"/>
          </a:p>
          <a:p>
            <a:pPr marL="1866900" lvl="3" indent="-609600" eaLnBrk="1" hangingPunct="1">
              <a:buFontTx/>
              <a:buAutoNum type="arabicPeriod"/>
            </a:pP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Change to fenestrated or </a:t>
            </a:r>
            <a:r>
              <a:rPr lang="en-US" dirty="0" err="1" smtClean="0"/>
              <a:t>uncuffed</a:t>
            </a:r>
            <a:r>
              <a:rPr lang="en-US" dirty="0" smtClean="0"/>
              <a:t> tube then cap or plug or use valve</a:t>
            </a:r>
          </a:p>
          <a:p>
            <a:pPr marL="2628900" lvl="6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68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Swallow Testing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Before cuff is deflated or removed - assess aspiration risk:</a:t>
            </a:r>
          </a:p>
          <a:p>
            <a:pPr eaLnBrk="1" hangingPunct="1"/>
            <a:endParaRPr lang="en-US" sz="2800" smtClean="0"/>
          </a:p>
          <a:p>
            <a:pPr lvl="1" eaLnBrk="1" hangingPunct="1"/>
            <a:r>
              <a:rPr lang="en-US" sz="2400" smtClean="0"/>
              <a:t>Obtain sterile water mixed with blue dye</a:t>
            </a:r>
          </a:p>
          <a:p>
            <a:pPr lvl="1" eaLnBrk="1" hangingPunct="1"/>
            <a:r>
              <a:rPr lang="en-US" sz="2400" smtClean="0"/>
              <a:t>Suction the patient orally and deflate the cuff</a:t>
            </a:r>
          </a:p>
          <a:p>
            <a:pPr lvl="1" eaLnBrk="1" hangingPunct="1"/>
            <a:r>
              <a:rPr lang="en-US" sz="2400" smtClean="0"/>
              <a:t>Suction the airway</a:t>
            </a:r>
          </a:p>
          <a:p>
            <a:pPr lvl="1" eaLnBrk="1" hangingPunct="1"/>
            <a:r>
              <a:rPr lang="en-US" sz="2400" smtClean="0"/>
              <a:t>Have the trach patient drink some of the mixture</a:t>
            </a:r>
          </a:p>
          <a:p>
            <a:pPr lvl="1" eaLnBrk="1" hangingPunct="1"/>
            <a:r>
              <a:rPr lang="en-US" sz="2400" smtClean="0"/>
              <a:t>Suction the airway again</a:t>
            </a:r>
          </a:p>
          <a:p>
            <a:pPr lvl="2" eaLnBrk="1" hangingPunct="1"/>
            <a:r>
              <a:rPr lang="en-US" sz="2000" smtClean="0"/>
              <a:t>If blue dye is suctioned, the patient is aspirating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96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Decannulation Process #1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077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dirty="0" smtClean="0"/>
              <a:t>Decrease in size</a:t>
            </a:r>
            <a:r>
              <a:rPr lang="en-US" sz="3600" dirty="0" smtClean="0"/>
              <a:t> of trach tube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/>
              <a:t>Change to progressively smaller/</a:t>
            </a:r>
            <a:r>
              <a:rPr lang="en-US" b="1" dirty="0" err="1" smtClean="0"/>
              <a:t>uncuffed</a:t>
            </a:r>
            <a:r>
              <a:rPr lang="en-US" dirty="0" smtClean="0"/>
              <a:t> tubes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Eventually </a:t>
            </a:r>
            <a:r>
              <a:rPr lang="en-US" dirty="0" smtClean="0">
                <a:cs typeface="Times New Roman" pitchFamily="18" charset="0"/>
              </a:rPr>
              <a:t>remove the tube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Do not suture stoma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Surgical closure is not usually needed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Apply </a:t>
            </a:r>
            <a:r>
              <a:rPr lang="en-US" dirty="0" smtClean="0">
                <a:cs typeface="Times New Roman" pitchFamily="18" charset="0"/>
              </a:rPr>
              <a:t>sterile dressing and possibly topical antibiotic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Clean </a:t>
            </a:r>
            <a:r>
              <a:rPr lang="en-US" dirty="0" smtClean="0">
                <a:cs typeface="Times New Roman" pitchFamily="18" charset="0"/>
              </a:rPr>
              <a:t>site periodically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Encourage </a:t>
            </a:r>
            <a:r>
              <a:rPr lang="en-US" dirty="0" smtClean="0">
                <a:cs typeface="Times New Roman" pitchFamily="18" charset="0"/>
              </a:rPr>
              <a:t>cough and breathing exercises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85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Decannulation Process #2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Switch to </a:t>
            </a:r>
            <a:r>
              <a:rPr lang="en-US" b="1" i="1" dirty="0" smtClean="0">
                <a:cs typeface="Times New Roman" pitchFamily="18" charset="0"/>
              </a:rPr>
              <a:t>fenestrated</a:t>
            </a:r>
            <a:r>
              <a:rPr lang="en-US" b="1" dirty="0" smtClean="0">
                <a:cs typeface="Times New Roman" pitchFamily="18" charset="0"/>
              </a:rPr>
              <a:t>  or </a:t>
            </a:r>
            <a:r>
              <a:rPr lang="en-US" b="1" dirty="0" err="1" smtClean="0">
                <a:cs typeface="Times New Roman" pitchFamily="18" charset="0"/>
              </a:rPr>
              <a:t>uncuffed</a:t>
            </a:r>
            <a:r>
              <a:rPr lang="en-US" b="1" dirty="0" smtClean="0">
                <a:cs typeface="Times New Roman" pitchFamily="18" charset="0"/>
              </a:rPr>
              <a:t> trach</a:t>
            </a:r>
            <a:r>
              <a:rPr lang="en-US" dirty="0" smtClean="0">
                <a:cs typeface="Times New Roman" pitchFamily="18" charset="0"/>
              </a:rPr>
              <a:t> to get patient accustomed to use of upper airway.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May </a:t>
            </a:r>
            <a:r>
              <a:rPr lang="en-US" dirty="0" smtClean="0">
                <a:cs typeface="Times New Roman" pitchFamily="18" charset="0"/>
              </a:rPr>
              <a:t>add cap, plug or speaking valve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Eventually </a:t>
            </a:r>
            <a:r>
              <a:rPr lang="en-US" dirty="0" smtClean="0">
                <a:cs typeface="Times New Roman" pitchFamily="18" charset="0"/>
              </a:rPr>
              <a:t>remove tube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Do not suture stoma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Surgical closure is not usually needed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Apply </a:t>
            </a:r>
            <a:r>
              <a:rPr lang="en-US" dirty="0" smtClean="0">
                <a:cs typeface="Times New Roman" pitchFamily="18" charset="0"/>
              </a:rPr>
              <a:t>sterile dressing and possibly topical antibiotic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Clean </a:t>
            </a:r>
            <a:r>
              <a:rPr lang="en-US" dirty="0" smtClean="0">
                <a:cs typeface="Times New Roman" pitchFamily="18" charset="0"/>
              </a:rPr>
              <a:t>site periodically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Encourage </a:t>
            </a:r>
            <a:r>
              <a:rPr lang="en-US" dirty="0" smtClean="0">
                <a:cs typeface="Times New Roman" pitchFamily="18" charset="0"/>
              </a:rPr>
              <a:t>cough and breathing exercises</a:t>
            </a:r>
            <a:r>
              <a:rPr lang="en-US" dirty="0" smtClean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196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 Care</a:t>
            </a:r>
            <a:endParaRPr lang="en-US" dirty="0" smtClean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1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Home </a:t>
            </a:r>
            <a:r>
              <a:rPr lang="en-US" dirty="0" smtClean="0"/>
              <a:t>Trach Care 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84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Times New Roman" pitchFamily="18" charset="0"/>
              </a:rPr>
              <a:t>Be sure all upper airway functions are understood and taken care of: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C</a:t>
            </a:r>
            <a:r>
              <a:rPr lang="en-US" dirty="0" smtClean="0"/>
              <a:t>onducting air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</a:t>
            </a:r>
            <a:r>
              <a:rPr lang="en-US" dirty="0" smtClean="0"/>
              <a:t>arm gas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H</a:t>
            </a:r>
            <a:r>
              <a:rPr lang="en-US" dirty="0" smtClean="0"/>
              <a:t>umidify gas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F</a:t>
            </a:r>
            <a:r>
              <a:rPr lang="en-US" dirty="0" smtClean="0"/>
              <a:t>ilter gas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</a:t>
            </a:r>
            <a:r>
              <a:rPr lang="en-US" dirty="0" smtClean="0"/>
              <a:t>rotect airway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66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Arrange for home care equipment &amp; </a:t>
            </a:r>
            <a:r>
              <a:rPr lang="en-US" sz="2800" dirty="0" smtClean="0"/>
              <a:t>supplies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Medical Alert “Neck Breather”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Trach care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Aerosol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Oxygen or </a:t>
            </a:r>
            <a:r>
              <a:rPr lang="en-US" dirty="0" smtClean="0"/>
              <a:t>compressor</a:t>
            </a:r>
          </a:p>
          <a:p>
            <a:pPr lvl="1"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Instruct patient &amp; </a:t>
            </a:r>
            <a:r>
              <a:rPr lang="en-US" sz="2800" dirty="0"/>
              <a:t>family </a:t>
            </a:r>
            <a:r>
              <a:rPr lang="en-US" sz="2800" dirty="0" smtClean="0"/>
              <a:t>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Percutaneous Tracheostomy</a:t>
            </a:r>
            <a:endParaRPr lang="en-US" dirty="0"/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752600"/>
            <a:ext cx="3707797" cy="479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83610"/>
            <a:ext cx="4396285" cy="48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4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Education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C</a:t>
            </a:r>
            <a:r>
              <a:rPr lang="en-US" dirty="0" smtClean="0"/>
              <a:t>ONDUCTING AIR: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Perform trach care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Avoid use of harsh soaps or full strength peroxide as they can be irritating &amp; increase coughing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Suction airway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Prepare a “GO” bag for traveling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saline instillation as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61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Education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</a:t>
            </a:r>
            <a:r>
              <a:rPr lang="en-US" dirty="0" smtClean="0"/>
              <a:t>ARM GASES: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Avoid temperature extremes</a:t>
            </a:r>
          </a:p>
          <a:p>
            <a:pPr lvl="1" eaLnBrk="1" hangingPunct="1"/>
            <a:r>
              <a:rPr lang="en-US" dirty="0" smtClean="0"/>
              <a:t>Stay inside in bad/cold weather</a:t>
            </a:r>
          </a:p>
          <a:p>
            <a:pPr lvl="1" eaLnBrk="1" hangingPunct="1"/>
            <a:r>
              <a:rPr lang="en-US" dirty="0" smtClean="0"/>
              <a:t>Keep trach covered</a:t>
            </a: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Wear lint free scarf, clean cotton t-shirt put on backwards, gauze, bib or HME</a:t>
            </a: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698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Education</a:t>
            </a:r>
            <a:endParaRPr lang="en-US" sz="3600" dirty="0" smtClean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H</a:t>
            </a:r>
            <a:r>
              <a:rPr lang="en-US" dirty="0" smtClean="0"/>
              <a:t>UMIDIFY GAS: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Drink extra fluids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cool aerosol set-up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HME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Keep home humidified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Stay indoors during extremely cold weather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Keep trach covered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002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Education</a:t>
            </a:r>
            <a:endParaRPr lang="en-US" sz="3600" dirty="0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96852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F</a:t>
            </a:r>
            <a:r>
              <a:rPr lang="en-US" dirty="0" smtClean="0">
                <a:cs typeface="Times New Roman" pitchFamily="18" charset="0"/>
              </a:rPr>
              <a:t>ILTERING: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Use lint free cloths to clean trach </a:t>
            </a:r>
            <a:r>
              <a:rPr lang="en-US" sz="2000" dirty="0" smtClean="0">
                <a:cs typeface="Times New Roman" pitchFamily="18" charset="0"/>
              </a:rPr>
              <a:t>(do not use tissues near trach)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Keep trach covered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Avoid fumes, aerosols, dust, airborne droplets, people with respiratory infections, insects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804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Education</a:t>
            </a:r>
            <a:endParaRPr lang="en-US" sz="3600" dirty="0" smtClean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P</a:t>
            </a:r>
            <a:r>
              <a:rPr lang="en-US" dirty="0" smtClean="0">
                <a:cs typeface="Times New Roman" pitchFamily="18" charset="0"/>
              </a:rPr>
              <a:t>ROTECTION: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Use caution when bathing and showering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Avoid water sports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Cover trach with plastic bib when showering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Prevention – hand washing, equipment processing, clean technique…</a:t>
            </a:r>
            <a:r>
              <a:rPr lang="en-US" dirty="0" smtClean="0"/>
              <a:t> </a:t>
            </a:r>
          </a:p>
          <a:p>
            <a:pPr lvl="1" eaLnBrk="1" hangingPunct="1"/>
            <a:endParaRPr lang="en-US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3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Education</a:t>
            </a:r>
            <a:endParaRPr lang="en-US" sz="3600" dirty="0" smtClean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4958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Contact doctor or HC provider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Monitor for symptoms – difficulty breathing, bleeding, fever, malaise, sputum change, redness, swelling, pain…</a:t>
            </a:r>
          </a:p>
          <a:p>
            <a:pPr lvl="1" eaLnBrk="1" hangingPunct="1"/>
            <a:endParaRPr lang="en-US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75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scan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5903913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6324600" y="1143000"/>
            <a:ext cx="2667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An over the needle catheter is first inserted into the space </a:t>
            </a:r>
            <a:r>
              <a:rPr lang="en-US" sz="2400" i="1" dirty="0">
                <a:solidFill>
                  <a:srgbClr val="FFFF00"/>
                </a:solidFill>
                <a:latin typeface="+mj-lt"/>
              </a:rPr>
              <a:t>between the cricoid cartilage and tracheal ring #1 or between ring #1 &amp; #2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and then a wire guide is inserted through the catheter.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432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scan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63246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6781800" y="1219200"/>
            <a:ext cx="21336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FFFF00"/>
                </a:solidFill>
                <a:latin typeface="+mj-lt"/>
              </a:rPr>
              <a:t>A short introducing dilator is placed over the wire guide followed by progressively larger dilators until the opening is large enough to accommodate the </a:t>
            </a:r>
            <a:r>
              <a:rPr lang="en-US" sz="2200" dirty="0" err="1">
                <a:solidFill>
                  <a:srgbClr val="FFFF00"/>
                </a:solidFill>
                <a:latin typeface="+mj-lt"/>
              </a:rPr>
              <a:t>trach</a:t>
            </a:r>
            <a:r>
              <a:rPr lang="en-US" sz="2200" dirty="0">
                <a:solidFill>
                  <a:srgbClr val="FFFF00"/>
                </a:solidFill>
                <a:latin typeface="+mj-lt"/>
              </a:rPr>
              <a:t> tube.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10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Tracheostomy Tube Position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Evaluate tube placement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Radiology:  Tip of tube is located in approximately same place as ETT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2 -3</a:t>
            </a:r>
            <a:r>
              <a:rPr lang="en-US" sz="2000" dirty="0" smtClean="0">
                <a:cs typeface="Times New Roman" pitchFamily="18" charset="0"/>
              </a:rPr>
              <a:t> cm or 1 inch below the cords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2 - 7</a:t>
            </a:r>
            <a:r>
              <a:rPr lang="en-US" sz="2000" dirty="0" smtClean="0">
                <a:cs typeface="Times New Roman" pitchFamily="18" charset="0"/>
              </a:rPr>
              <a:t> cm above the carina at T2 - T4  (2 - 3 in.)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At the level of the aortic knob/notch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Mid trachea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Flange on tube should rest gently against skin and be tied securely. </a:t>
            </a:r>
            <a:r>
              <a:rPr lang="en-US" sz="2000" i="1" dirty="0" smtClean="0">
                <a:cs typeface="Times New Roman" pitchFamily="18" charset="0"/>
              </a:rPr>
              <a:t>(Tubes do come in different lengths)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77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/>
            <a:r>
              <a:rPr lang="en-US" dirty="0" smtClean="0"/>
              <a:t>Changing the trach tube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 Chapter 23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Exercise 23.2.2– Tracheostomy Tube Insertion/Change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27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scan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701"/>
            <a:ext cx="3810000" cy="349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</a:t>
            </a:r>
            <a:r>
              <a:rPr lang="en-US" dirty="0" smtClean="0"/>
              <a:t>a patient </a:t>
            </a:r>
            <a:r>
              <a:rPr lang="en-US" dirty="0"/>
              <a:t>who loses their </a:t>
            </a:r>
            <a:r>
              <a:rPr lang="en-US" dirty="0" smtClean="0"/>
              <a:t>trach tube</a:t>
            </a:r>
            <a:r>
              <a:rPr lang="en-US" dirty="0"/>
              <a:t>…</a:t>
            </a:r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536701"/>
            <a:ext cx="3397334" cy="333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72" y="5181600"/>
            <a:ext cx="3455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P</a:t>
            </a:r>
            <a:r>
              <a:rPr lang="en-US" sz="2000" dirty="0" smtClean="0">
                <a:solidFill>
                  <a:srgbClr val="FFFF00"/>
                </a:solidFill>
              </a:rPr>
              <a:t>lace </a:t>
            </a:r>
            <a:r>
              <a:rPr lang="en-US" sz="2000" dirty="0">
                <a:solidFill>
                  <a:srgbClr val="FFFF00"/>
                </a:solidFill>
              </a:rPr>
              <a:t>mouth seal on 15mm connector of resuscitation bag and use to seal over stoma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514150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Use a neonatal resuscitation mask over stoma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80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Humidity </a:t>
            </a:r>
            <a:r>
              <a:rPr lang="en-US" dirty="0"/>
              <a:t>and Oxygenation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05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458200" cy="2743200"/>
          </a:xfrm>
        </p:spPr>
        <p:txBody>
          <a:bodyPr/>
          <a:lstStyle/>
          <a:p>
            <a:r>
              <a:rPr lang="en-US" sz="4000" b="1" u="sng" dirty="0">
                <a:cs typeface="Times New Roman" pitchFamily="18" charset="0"/>
              </a:rPr>
              <a:t>Spontaneous Breathing</a:t>
            </a:r>
            <a:r>
              <a:rPr lang="en-US" sz="4000" u="sng" dirty="0">
                <a:cs typeface="Times New Roman" pitchFamily="18" charset="0"/>
              </a:rPr>
              <a:t> </a:t>
            </a:r>
            <a:r>
              <a:rPr lang="en-US" sz="4000" b="1" u="sng" dirty="0">
                <a:cs typeface="Times New Roman" pitchFamily="18" charset="0"/>
              </a:rPr>
              <a:t>Choices</a:t>
            </a:r>
            <a:r>
              <a:rPr lang="en-US" sz="4000" u="sng" dirty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(non-vent)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/>
          <a:lstStyle/>
          <a:p>
            <a:pPr algn="l" eaLnBrk="1" hangingPunct="1"/>
            <a:r>
              <a:rPr lang="en-US" sz="4000" b="1" u="sng" dirty="0" smtClean="0">
                <a:cs typeface="Times New Roman" pitchFamily="18" charset="0"/>
              </a:rPr>
              <a:t>Spontaneous Breathing</a:t>
            </a:r>
            <a:r>
              <a:rPr lang="en-US" sz="4000" u="sng" dirty="0" smtClean="0">
                <a:cs typeface="Times New Roman" pitchFamily="18" charset="0"/>
              </a:rPr>
              <a:t> </a:t>
            </a:r>
            <a:r>
              <a:rPr lang="en-US" sz="4000" b="1" u="sng" dirty="0" smtClean="0">
                <a:cs typeface="Times New Roman" pitchFamily="18" charset="0"/>
              </a:rPr>
              <a:t>Choices</a:t>
            </a:r>
            <a:r>
              <a:rPr lang="en-US" sz="4000" u="sng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(non-vent)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cs typeface="Times New Roman" pitchFamily="18" charset="0"/>
              </a:rPr>
              <a:t>Trach collar 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cold or heated nebulizer</a:t>
            </a:r>
          </a:p>
          <a:p>
            <a:pPr lvl="2"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Stoma cover</a:t>
            </a:r>
          </a:p>
          <a:p>
            <a:pPr lvl="1"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HME 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minimum of 30 mg/L humidity </a:t>
            </a:r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535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Parts of Module A</a:t>
            </a:r>
            <a:br>
              <a:rPr lang="en-US" sz="4000" b="1" smtClean="0"/>
            </a:br>
            <a:r>
              <a:rPr lang="en-US" sz="4000" b="1" smtClean="0"/>
              <a:t>AIRWAY MANAGEMENT</a:t>
            </a:r>
            <a:endParaRPr lang="en-US" sz="3200" i="1" smtClean="0"/>
          </a:p>
        </p:txBody>
      </p:sp>
      <p:sp>
        <p:nvSpPr>
          <p:cNvPr id="1419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8382000" cy="3962400"/>
          </a:xfrm>
        </p:spPr>
        <p:txBody>
          <a:bodyPr/>
          <a:lstStyle/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1</a:t>
            </a:r>
            <a:r>
              <a:rPr lang="en-US" sz="2400" smtClean="0"/>
              <a:t> – </a:t>
            </a:r>
            <a:r>
              <a:rPr lang="en-US" sz="2400" i="1" smtClean="0"/>
              <a:t>Pharyngeal, Laryngeal &amp; Esophageal Airways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Part 2</a:t>
            </a:r>
            <a:r>
              <a:rPr lang="en-US" sz="2400" smtClean="0">
                <a:solidFill>
                  <a:srgbClr val="FF0000"/>
                </a:solidFill>
              </a:rPr>
              <a:t> – </a:t>
            </a:r>
            <a:r>
              <a:rPr lang="en-US" sz="2400" i="1" smtClean="0">
                <a:solidFill>
                  <a:srgbClr val="FF0000"/>
                </a:solidFill>
              </a:rPr>
              <a:t>Tracheal Airways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3</a:t>
            </a:r>
            <a:r>
              <a:rPr lang="en-US" sz="2400" smtClean="0"/>
              <a:t> – </a:t>
            </a:r>
            <a:r>
              <a:rPr lang="en-US" sz="2400" i="1" smtClean="0"/>
              <a:t>Airway Clearance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4</a:t>
            </a:r>
            <a:r>
              <a:rPr lang="en-US" sz="2400" smtClean="0"/>
              <a:t> - </a:t>
            </a:r>
            <a:r>
              <a:rPr lang="en-US" sz="2400" i="1" smtClean="0"/>
              <a:t>Advanced Airways</a:t>
            </a:r>
            <a:r>
              <a:rPr lang="en-US" sz="2400" smtClean="0"/>
              <a:t> </a:t>
            </a:r>
          </a:p>
          <a:p>
            <a:pPr marL="609600" indent="-609600" eaLnBrk="1" hangingPunct="1">
              <a:buSzTx/>
              <a:buFontTx/>
              <a:buNone/>
            </a:pPr>
            <a:r>
              <a:rPr lang="en-US" sz="2400" b="1" smtClean="0"/>
              <a:t>Part 5</a:t>
            </a:r>
            <a:r>
              <a:rPr lang="en-US" sz="2400" smtClean="0"/>
              <a:t> - </a:t>
            </a:r>
            <a:r>
              <a:rPr lang="en-US" sz="2400" i="1" smtClean="0"/>
              <a:t>Airway Complications &amp; Emergencies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026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266" grpId="0" autoUpdateAnimBg="0"/>
      <p:bldP spid="141926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~im0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762000" y="2743200"/>
            <a:ext cx="3505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40406"/>
                </a:solidFill>
                <a:latin typeface="Tahoma" pitchFamily="34" charset="0"/>
              </a:rPr>
              <a:t>Stoma</a:t>
            </a: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40406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40406"/>
                </a:solidFill>
                <a:latin typeface="Tahoma" pitchFamily="34" charset="0"/>
              </a:rPr>
              <a:t>Humidification &amp; Protection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183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0"/>
            <a:ext cx="6418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Trach</a:t>
            </a:r>
            <a:r>
              <a:rPr lang="en-US" b="1" dirty="0">
                <a:solidFill>
                  <a:srgbClr val="FFFF00"/>
                </a:solidFill>
              </a:rPr>
              <a:t> HME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11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~im0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0"/>
            <a:ext cx="5368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2819400" cy="2292350"/>
          </a:xfrm>
          <a:prstGeom prst="rect">
            <a:avLst/>
          </a:prstGeom>
          <a:noFill/>
          <a:ln w="9525">
            <a:solidFill>
              <a:srgbClr val="0404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ahoma" pitchFamily="34" charset="0"/>
              </a:rPr>
              <a:t>Thermovent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</a:rPr>
              <a:t> O2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FF00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ahoma" pitchFamily="34" charset="0"/>
              </a:rPr>
              <a:t>Humidification &amp; Oxygenation of </a:t>
            </a:r>
            <a:r>
              <a:rPr lang="en-US" sz="2400" b="1" dirty="0" err="1">
                <a:solidFill>
                  <a:srgbClr val="FFFF00"/>
                </a:solidFill>
                <a:latin typeface="Tahoma" pitchFamily="34" charset="0"/>
              </a:rPr>
              <a:t>trach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</a:rPr>
              <a:t> tubes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3200400" cy="2692400"/>
          </a:xfrm>
          <a:prstGeom prst="rect">
            <a:avLst/>
          </a:prstGeom>
          <a:noFill/>
          <a:ln w="9525" algn="ctr">
            <a:solidFill>
              <a:srgbClr val="0404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 dirty="0"/>
              <a:t>O2 flow</a:t>
            </a:r>
            <a:r>
              <a:rPr lang="en-US" sz="2000" b="1" dirty="0"/>
              <a:t>      </a:t>
            </a:r>
            <a:r>
              <a:rPr lang="en-US" sz="1800" b="1" u="sng" dirty="0"/>
              <a:t>Approx. %O2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     2		52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     4		57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     6		59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     8		60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     10		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03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7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5791200" y="5257800"/>
            <a:ext cx="3352800" cy="955675"/>
          </a:xfrm>
          <a:prstGeom prst="rect">
            <a:avLst/>
          </a:prstGeom>
          <a:noFill/>
          <a:ln w="9525" algn="ctr">
            <a:solidFill>
              <a:srgbClr val="0404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40406"/>
                </a:solidFill>
              </a:rPr>
              <a:t>Portex Thermovent HME with O2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929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scan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0"/>
            <a:ext cx="614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211540" y="3124200"/>
            <a:ext cx="2667000" cy="2990850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HME not used:</a:t>
            </a:r>
          </a:p>
          <a:p>
            <a:pPr eaLnBrk="1" hangingPunct="1">
              <a:spcBef>
                <a:spcPct val="50000"/>
              </a:spcBef>
            </a:pPr>
            <a:endParaRPr lang="en-US" sz="2000"/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/>
              <a:t>Dehydration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/>
              <a:t>Hypothermia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/>
              <a:t>Small VT (should be 3 x HME deadspace)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/>
              <a:t>During aerosol tx</a:t>
            </a:r>
          </a:p>
        </p:txBody>
      </p:sp>
      <p:sp>
        <p:nvSpPr>
          <p:cNvPr id="259076" name="Line 4"/>
          <p:cNvSpPr>
            <a:spLocks noChangeShapeType="1"/>
          </p:cNvSpPr>
          <p:nvPr/>
        </p:nvSpPr>
        <p:spPr bwMode="auto">
          <a:xfrm>
            <a:off x="2997200" y="3581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657600" y="2209800"/>
            <a:ext cx="3048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36365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r>
              <a:rPr lang="en-US" b="1" u="sng" dirty="0"/>
              <a:t>Ventilator Patient Choices: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u="sng" dirty="0" smtClean="0"/>
              <a:t>Ventilator Patient Choices: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HME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minimum of 30 mg/L humidity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HME Booster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Heated water bath humidification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715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476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1752600" y="5410200"/>
            <a:ext cx="5791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40406"/>
                </a:solidFill>
              </a:rPr>
              <a:t>Fisher &amp; Paykel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40406"/>
                </a:solidFill>
              </a:rPr>
              <a:t>Heated Water Bath (HWB)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13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Alternative </a:t>
            </a:r>
            <a:r>
              <a:rPr lang="en-US" dirty="0"/>
              <a:t>Airways and </a:t>
            </a:r>
            <a:r>
              <a:rPr lang="en-US" dirty="0" smtClean="0"/>
              <a:t>Accessories</a:t>
            </a:r>
            <a:endParaRPr lang="en-US" dirty="0" smtClean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49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Topics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/>
              <a:t>Oral Intubation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/>
              <a:t>Ventilator Associated Pneumonia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/>
              <a:t>Alternative Airways &amp; Accessories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/>
              <a:t>Exchanges &amp; Extubation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Tracheostomy Airway Insertion &amp; Changes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Humidity &amp; Oxygenation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Alternative Airways &amp; Accessories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Laryngectomy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Communication Devices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Decannulation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Home care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250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pPr marL="838200" indent="-838200" algn="l" eaLnBrk="1" hangingPunct="1"/>
            <a:r>
              <a:rPr lang="en-US" smtClean="0"/>
              <a:t>Sizes</a:t>
            </a:r>
            <a:br>
              <a:rPr lang="en-US" smtClean="0"/>
            </a:br>
            <a:endParaRPr lang="en-US" sz="2400" smtClean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Sizes are very confusing on tracheostomy tubes.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Tube number </a:t>
            </a:r>
            <a:r>
              <a:rPr lang="en-US" sz="2800" smtClean="0">
                <a:solidFill>
                  <a:srgbClr val="FF0000"/>
                </a:solidFill>
              </a:rPr>
              <a:t>does not correlate</a:t>
            </a:r>
            <a:r>
              <a:rPr lang="en-US" sz="2800" smtClean="0"/>
              <a:t> to internal diameter like ETT. 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LOOK AT BOX FOR TUBE SIZES. 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Evaluate proper suction catheter size very carefully.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926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228600" y="990600"/>
            <a:ext cx="3124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228600" y="669925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u="sng">
                <a:solidFill>
                  <a:schemeClr val="tx1"/>
                </a:solidFill>
                <a:latin typeface="Times New Roman" pitchFamily="18" charset="0"/>
              </a:rPr>
              <a:t>Trach Tube Sizes</a:t>
            </a:r>
            <a:endParaRPr lang="en-US" sz="2400" i="1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65220" name="Group 4"/>
          <p:cNvGrpSpPr>
            <a:grpSpLocks/>
          </p:cNvGrpSpPr>
          <p:nvPr/>
        </p:nvGrpSpPr>
        <p:grpSpPr bwMode="auto">
          <a:xfrm>
            <a:off x="304800" y="1524000"/>
            <a:ext cx="8534400" cy="5105400"/>
            <a:chOff x="-2" y="-2"/>
            <a:chExt cx="4056" cy="5430"/>
          </a:xfrm>
        </p:grpSpPr>
        <p:grpSp>
          <p:nvGrpSpPr>
            <p:cNvPr id="265221" name="Group 5"/>
            <p:cNvGrpSpPr>
              <a:grpSpLocks/>
            </p:cNvGrpSpPr>
            <p:nvPr/>
          </p:nvGrpSpPr>
          <p:grpSpPr bwMode="auto">
            <a:xfrm>
              <a:off x="0" y="0"/>
              <a:ext cx="4052" cy="5426"/>
              <a:chOff x="0" y="0"/>
              <a:chExt cx="4052" cy="5426"/>
            </a:xfrm>
          </p:grpSpPr>
          <p:grpSp>
            <p:nvGrpSpPr>
              <p:cNvPr id="265223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950" cy="1226"/>
                <a:chOff x="0" y="0"/>
                <a:chExt cx="950" cy="1226"/>
              </a:xfrm>
            </p:grpSpPr>
            <p:sp>
              <p:nvSpPr>
                <p:cNvPr id="265341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64" cy="1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AGE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4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50" cy="12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24" name="Group 9"/>
              <p:cNvGrpSpPr>
                <a:grpSpLocks/>
              </p:cNvGrpSpPr>
              <p:nvPr/>
            </p:nvGrpSpPr>
            <p:grpSpPr bwMode="auto">
              <a:xfrm>
                <a:off x="950" y="0"/>
                <a:ext cx="806" cy="1226"/>
                <a:chOff x="950" y="0"/>
                <a:chExt cx="806" cy="1226"/>
              </a:xfrm>
            </p:grpSpPr>
            <p:sp>
              <p:nvSpPr>
                <p:cNvPr id="265339" name="Rectangle 10"/>
                <p:cNvSpPr>
                  <a:spLocks noChangeArrowheads="1"/>
                </p:cNvSpPr>
                <p:nvPr/>
              </p:nvSpPr>
              <p:spPr bwMode="auto">
                <a:xfrm>
                  <a:off x="993" y="0"/>
                  <a:ext cx="720" cy="1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 dirty="0">
                      <a:solidFill>
                        <a:srgbClr val="FFFF00"/>
                      </a:solidFill>
                      <a:latin typeface="Times New Roman" pitchFamily="18" charset="0"/>
                    </a:rPr>
                    <a:t>JACKSON, DCT, DFEN, LPC, FEN, CFS, CFN TUBE SIZES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 dirty="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40" name="Rectangle 11"/>
                <p:cNvSpPr>
                  <a:spLocks noChangeArrowheads="1"/>
                </p:cNvSpPr>
                <p:nvPr/>
              </p:nvSpPr>
              <p:spPr bwMode="auto">
                <a:xfrm>
                  <a:off x="950" y="0"/>
                  <a:ext cx="806" cy="12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25" name="Group 12"/>
              <p:cNvGrpSpPr>
                <a:grpSpLocks/>
              </p:cNvGrpSpPr>
              <p:nvPr/>
            </p:nvGrpSpPr>
            <p:grpSpPr bwMode="auto">
              <a:xfrm>
                <a:off x="1756" y="0"/>
                <a:ext cx="1094" cy="1226"/>
                <a:chOff x="1756" y="0"/>
                <a:chExt cx="1094" cy="1226"/>
              </a:xfrm>
            </p:grpSpPr>
            <p:sp>
              <p:nvSpPr>
                <p:cNvPr id="265337" name="Rectangle 13"/>
                <p:cNvSpPr>
                  <a:spLocks noChangeArrowheads="1"/>
                </p:cNvSpPr>
                <p:nvPr/>
              </p:nvSpPr>
              <p:spPr bwMode="auto">
                <a:xfrm>
                  <a:off x="1799" y="0"/>
                  <a:ext cx="1008" cy="1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OUTSIDE DIAMETER 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 i="1">
                      <a:solidFill>
                        <a:schemeClr val="tx1"/>
                      </a:solidFill>
                      <a:latin typeface="Times New Roman" pitchFamily="18" charset="0"/>
                    </a:rPr>
                    <a:t>(OD mm)</a:t>
                  </a: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38" name="Rectangle 14"/>
                <p:cNvSpPr>
                  <a:spLocks noChangeArrowheads="1"/>
                </p:cNvSpPr>
                <p:nvPr/>
              </p:nvSpPr>
              <p:spPr bwMode="auto">
                <a:xfrm>
                  <a:off x="1756" y="0"/>
                  <a:ext cx="1094" cy="12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26" name="Group 15"/>
              <p:cNvGrpSpPr>
                <a:grpSpLocks/>
              </p:cNvGrpSpPr>
              <p:nvPr/>
            </p:nvGrpSpPr>
            <p:grpSpPr bwMode="auto">
              <a:xfrm>
                <a:off x="2850" y="0"/>
                <a:ext cx="1202" cy="1226"/>
                <a:chOff x="2850" y="0"/>
                <a:chExt cx="1202" cy="1226"/>
              </a:xfrm>
            </p:grpSpPr>
            <p:sp>
              <p:nvSpPr>
                <p:cNvPr id="265335" name="Rectangle 16"/>
                <p:cNvSpPr>
                  <a:spLocks noChangeArrowheads="1"/>
                </p:cNvSpPr>
                <p:nvPr/>
              </p:nvSpPr>
              <p:spPr bwMode="auto">
                <a:xfrm>
                  <a:off x="2893" y="0"/>
                  <a:ext cx="1116" cy="1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INSIDE DIAMETER 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 i="1">
                      <a:solidFill>
                        <a:schemeClr val="tx1"/>
                      </a:solidFill>
                      <a:latin typeface="Times New Roman" pitchFamily="18" charset="0"/>
                    </a:rPr>
                    <a:t>(ID mm)</a:t>
                  </a: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3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50" y="0"/>
                  <a:ext cx="1202" cy="12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27" name="Group 18"/>
              <p:cNvGrpSpPr>
                <a:grpSpLocks/>
              </p:cNvGrpSpPr>
              <p:nvPr/>
            </p:nvGrpSpPr>
            <p:grpSpPr bwMode="auto">
              <a:xfrm>
                <a:off x="0" y="1226"/>
                <a:ext cx="950" cy="556"/>
                <a:chOff x="0" y="1226"/>
                <a:chExt cx="950" cy="556"/>
              </a:xfrm>
            </p:grpSpPr>
            <p:sp>
              <p:nvSpPr>
                <p:cNvPr id="265333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1226"/>
                  <a:ext cx="864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Premature to newborn</a:t>
                  </a:r>
                </a:p>
                <a:p>
                  <a:pPr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34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1226"/>
                  <a:ext cx="95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28" name="Group 21"/>
              <p:cNvGrpSpPr>
                <a:grpSpLocks/>
              </p:cNvGrpSpPr>
              <p:nvPr/>
            </p:nvGrpSpPr>
            <p:grpSpPr bwMode="auto">
              <a:xfrm>
                <a:off x="950" y="1226"/>
                <a:ext cx="806" cy="556"/>
                <a:chOff x="950" y="1226"/>
                <a:chExt cx="806" cy="556"/>
              </a:xfrm>
            </p:grpSpPr>
            <p:sp>
              <p:nvSpPr>
                <p:cNvPr id="265331" name="Rectangle 22"/>
                <p:cNvSpPr>
                  <a:spLocks noChangeArrowheads="1"/>
                </p:cNvSpPr>
                <p:nvPr/>
              </p:nvSpPr>
              <p:spPr bwMode="auto">
                <a:xfrm>
                  <a:off x="993" y="1226"/>
                  <a:ext cx="720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000-00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32" name="Rectangle 23"/>
                <p:cNvSpPr>
                  <a:spLocks noChangeArrowheads="1"/>
                </p:cNvSpPr>
                <p:nvPr/>
              </p:nvSpPr>
              <p:spPr bwMode="auto">
                <a:xfrm>
                  <a:off x="950" y="1226"/>
                  <a:ext cx="80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29" name="Group 24"/>
              <p:cNvGrpSpPr>
                <a:grpSpLocks/>
              </p:cNvGrpSpPr>
              <p:nvPr/>
            </p:nvGrpSpPr>
            <p:grpSpPr bwMode="auto">
              <a:xfrm>
                <a:off x="1756" y="1226"/>
                <a:ext cx="1094" cy="556"/>
                <a:chOff x="1756" y="1226"/>
                <a:chExt cx="1094" cy="556"/>
              </a:xfrm>
            </p:grpSpPr>
            <p:sp>
              <p:nvSpPr>
                <p:cNvPr id="265329" name="Rectangle 25"/>
                <p:cNvSpPr>
                  <a:spLocks noChangeArrowheads="1"/>
                </p:cNvSpPr>
                <p:nvPr/>
              </p:nvSpPr>
              <p:spPr bwMode="auto">
                <a:xfrm>
                  <a:off x="1799" y="1226"/>
                  <a:ext cx="100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4.5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30" name="Rectangle 26"/>
                <p:cNvSpPr>
                  <a:spLocks noChangeArrowheads="1"/>
                </p:cNvSpPr>
                <p:nvPr/>
              </p:nvSpPr>
              <p:spPr bwMode="auto">
                <a:xfrm>
                  <a:off x="1756" y="1226"/>
                  <a:ext cx="109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30" name="Group 27"/>
              <p:cNvGrpSpPr>
                <a:grpSpLocks/>
              </p:cNvGrpSpPr>
              <p:nvPr/>
            </p:nvGrpSpPr>
            <p:grpSpPr bwMode="auto">
              <a:xfrm>
                <a:off x="2850" y="1226"/>
                <a:ext cx="1202" cy="556"/>
                <a:chOff x="2850" y="1226"/>
                <a:chExt cx="1202" cy="556"/>
              </a:xfrm>
            </p:grpSpPr>
            <p:sp>
              <p:nvSpPr>
                <p:cNvPr id="265327" name="Rectangle 28"/>
                <p:cNvSpPr>
                  <a:spLocks noChangeArrowheads="1"/>
                </p:cNvSpPr>
                <p:nvPr/>
              </p:nvSpPr>
              <p:spPr bwMode="auto">
                <a:xfrm>
                  <a:off x="2893" y="1226"/>
                  <a:ext cx="1116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2.5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28" name="Rectangle 29"/>
                <p:cNvSpPr>
                  <a:spLocks noChangeArrowheads="1"/>
                </p:cNvSpPr>
                <p:nvPr/>
              </p:nvSpPr>
              <p:spPr bwMode="auto">
                <a:xfrm>
                  <a:off x="2850" y="1226"/>
                  <a:ext cx="120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31" name="Group 30"/>
              <p:cNvGrpSpPr>
                <a:grpSpLocks/>
              </p:cNvGrpSpPr>
              <p:nvPr/>
            </p:nvGrpSpPr>
            <p:grpSpPr bwMode="auto">
              <a:xfrm>
                <a:off x="0" y="1782"/>
                <a:ext cx="950" cy="556"/>
                <a:chOff x="0" y="1782"/>
                <a:chExt cx="950" cy="556"/>
              </a:xfrm>
            </p:grpSpPr>
            <p:sp>
              <p:nvSpPr>
                <p:cNvPr id="265325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1782"/>
                  <a:ext cx="864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Newborn to 6 months</a:t>
                  </a:r>
                </a:p>
                <a:p>
                  <a:pPr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26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782"/>
                  <a:ext cx="95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32" name="Group 33"/>
              <p:cNvGrpSpPr>
                <a:grpSpLocks/>
              </p:cNvGrpSpPr>
              <p:nvPr/>
            </p:nvGrpSpPr>
            <p:grpSpPr bwMode="auto">
              <a:xfrm>
                <a:off x="950" y="1782"/>
                <a:ext cx="806" cy="556"/>
                <a:chOff x="950" y="1782"/>
                <a:chExt cx="806" cy="556"/>
              </a:xfrm>
            </p:grpSpPr>
            <p:sp>
              <p:nvSpPr>
                <p:cNvPr id="265323" name="Rectangle 34"/>
                <p:cNvSpPr>
                  <a:spLocks noChangeArrowheads="1"/>
                </p:cNvSpPr>
                <p:nvPr/>
              </p:nvSpPr>
              <p:spPr bwMode="auto">
                <a:xfrm>
                  <a:off x="993" y="1782"/>
                  <a:ext cx="720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24" name="Rectangle 35"/>
                <p:cNvSpPr>
                  <a:spLocks noChangeArrowheads="1"/>
                </p:cNvSpPr>
                <p:nvPr/>
              </p:nvSpPr>
              <p:spPr bwMode="auto">
                <a:xfrm>
                  <a:off x="950" y="1782"/>
                  <a:ext cx="80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33" name="Group 36"/>
              <p:cNvGrpSpPr>
                <a:grpSpLocks/>
              </p:cNvGrpSpPr>
              <p:nvPr/>
            </p:nvGrpSpPr>
            <p:grpSpPr bwMode="auto">
              <a:xfrm>
                <a:off x="1756" y="1782"/>
                <a:ext cx="1094" cy="556"/>
                <a:chOff x="1756" y="1782"/>
                <a:chExt cx="1094" cy="556"/>
              </a:xfrm>
            </p:grpSpPr>
            <p:sp>
              <p:nvSpPr>
                <p:cNvPr id="265321" name="Rectangle 37"/>
                <p:cNvSpPr>
                  <a:spLocks noChangeArrowheads="1"/>
                </p:cNvSpPr>
                <p:nvPr/>
              </p:nvSpPr>
              <p:spPr bwMode="auto">
                <a:xfrm>
                  <a:off x="1799" y="1782"/>
                  <a:ext cx="100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5.0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22" name="Rectangle 38"/>
                <p:cNvSpPr>
                  <a:spLocks noChangeArrowheads="1"/>
                </p:cNvSpPr>
                <p:nvPr/>
              </p:nvSpPr>
              <p:spPr bwMode="auto">
                <a:xfrm>
                  <a:off x="1756" y="1782"/>
                  <a:ext cx="109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34" name="Group 39"/>
              <p:cNvGrpSpPr>
                <a:grpSpLocks/>
              </p:cNvGrpSpPr>
              <p:nvPr/>
            </p:nvGrpSpPr>
            <p:grpSpPr bwMode="auto">
              <a:xfrm>
                <a:off x="2850" y="1782"/>
                <a:ext cx="1202" cy="556"/>
                <a:chOff x="2850" y="1782"/>
                <a:chExt cx="1202" cy="556"/>
              </a:xfrm>
            </p:grpSpPr>
            <p:sp>
              <p:nvSpPr>
                <p:cNvPr id="265319" name="Rectangle 40"/>
                <p:cNvSpPr>
                  <a:spLocks noChangeArrowheads="1"/>
                </p:cNvSpPr>
                <p:nvPr/>
              </p:nvSpPr>
              <p:spPr bwMode="auto">
                <a:xfrm>
                  <a:off x="2893" y="1782"/>
                  <a:ext cx="1116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5.0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20" name="Rectangle 41"/>
                <p:cNvSpPr>
                  <a:spLocks noChangeArrowheads="1"/>
                </p:cNvSpPr>
                <p:nvPr/>
              </p:nvSpPr>
              <p:spPr bwMode="auto">
                <a:xfrm>
                  <a:off x="2850" y="1782"/>
                  <a:ext cx="120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35" name="Group 42"/>
              <p:cNvGrpSpPr>
                <a:grpSpLocks/>
              </p:cNvGrpSpPr>
              <p:nvPr/>
            </p:nvGrpSpPr>
            <p:grpSpPr bwMode="auto">
              <a:xfrm>
                <a:off x="0" y="2338"/>
                <a:ext cx="950" cy="422"/>
                <a:chOff x="0" y="2338"/>
                <a:chExt cx="950" cy="422"/>
              </a:xfrm>
            </p:grpSpPr>
            <p:sp>
              <p:nvSpPr>
                <p:cNvPr id="265317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2338"/>
                  <a:ext cx="86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6 - 18 months</a:t>
                  </a:r>
                </a:p>
                <a:p>
                  <a:pPr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18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2338"/>
                  <a:ext cx="9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36" name="Group 45"/>
              <p:cNvGrpSpPr>
                <a:grpSpLocks/>
              </p:cNvGrpSpPr>
              <p:nvPr/>
            </p:nvGrpSpPr>
            <p:grpSpPr bwMode="auto">
              <a:xfrm>
                <a:off x="950" y="2338"/>
                <a:ext cx="806" cy="422"/>
                <a:chOff x="950" y="2338"/>
                <a:chExt cx="806" cy="422"/>
              </a:xfrm>
            </p:grpSpPr>
            <p:sp>
              <p:nvSpPr>
                <p:cNvPr id="265315" name="Rectangle 46"/>
                <p:cNvSpPr>
                  <a:spLocks noChangeArrowheads="1"/>
                </p:cNvSpPr>
                <p:nvPr/>
              </p:nvSpPr>
              <p:spPr bwMode="auto">
                <a:xfrm>
                  <a:off x="993" y="2338"/>
                  <a:ext cx="720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16" name="Rectangle 47"/>
                <p:cNvSpPr>
                  <a:spLocks noChangeArrowheads="1"/>
                </p:cNvSpPr>
                <p:nvPr/>
              </p:nvSpPr>
              <p:spPr bwMode="auto">
                <a:xfrm>
                  <a:off x="950" y="2338"/>
                  <a:ext cx="80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37" name="Group 48"/>
              <p:cNvGrpSpPr>
                <a:grpSpLocks/>
              </p:cNvGrpSpPr>
              <p:nvPr/>
            </p:nvGrpSpPr>
            <p:grpSpPr bwMode="auto">
              <a:xfrm>
                <a:off x="1756" y="2338"/>
                <a:ext cx="1094" cy="422"/>
                <a:chOff x="1756" y="2338"/>
                <a:chExt cx="1094" cy="422"/>
              </a:xfrm>
            </p:grpSpPr>
            <p:sp>
              <p:nvSpPr>
                <p:cNvPr id="265313" name="Rectangle 49"/>
                <p:cNvSpPr>
                  <a:spLocks noChangeArrowheads="1"/>
                </p:cNvSpPr>
                <p:nvPr/>
              </p:nvSpPr>
              <p:spPr bwMode="auto">
                <a:xfrm>
                  <a:off x="1799" y="2338"/>
                  <a:ext cx="100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5.5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14" name="Rectangle 50"/>
                <p:cNvSpPr>
                  <a:spLocks noChangeArrowheads="1"/>
                </p:cNvSpPr>
                <p:nvPr/>
              </p:nvSpPr>
              <p:spPr bwMode="auto">
                <a:xfrm>
                  <a:off x="1756" y="2338"/>
                  <a:ext cx="10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38" name="Group 51"/>
              <p:cNvGrpSpPr>
                <a:grpSpLocks/>
              </p:cNvGrpSpPr>
              <p:nvPr/>
            </p:nvGrpSpPr>
            <p:grpSpPr bwMode="auto">
              <a:xfrm>
                <a:off x="2850" y="2338"/>
                <a:ext cx="1202" cy="422"/>
                <a:chOff x="2850" y="2338"/>
                <a:chExt cx="1202" cy="422"/>
              </a:xfrm>
            </p:grpSpPr>
            <p:sp>
              <p:nvSpPr>
                <p:cNvPr id="265311" name="Rectangle 52"/>
                <p:cNvSpPr>
                  <a:spLocks noChangeArrowheads="1"/>
                </p:cNvSpPr>
                <p:nvPr/>
              </p:nvSpPr>
              <p:spPr bwMode="auto">
                <a:xfrm>
                  <a:off x="2893" y="2338"/>
                  <a:ext cx="111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3.5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12" name="Rectangle 53"/>
                <p:cNvSpPr>
                  <a:spLocks noChangeArrowheads="1"/>
                </p:cNvSpPr>
                <p:nvPr/>
              </p:nvSpPr>
              <p:spPr bwMode="auto">
                <a:xfrm>
                  <a:off x="2850" y="2338"/>
                  <a:ext cx="120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39" name="Group 54"/>
              <p:cNvGrpSpPr>
                <a:grpSpLocks/>
              </p:cNvGrpSpPr>
              <p:nvPr/>
            </p:nvGrpSpPr>
            <p:grpSpPr bwMode="auto">
              <a:xfrm>
                <a:off x="0" y="2760"/>
                <a:ext cx="950" cy="556"/>
                <a:chOff x="0" y="2760"/>
                <a:chExt cx="950" cy="556"/>
              </a:xfrm>
            </p:grpSpPr>
            <p:sp>
              <p:nvSpPr>
                <p:cNvPr id="265309" name="Rectangle 55"/>
                <p:cNvSpPr>
                  <a:spLocks noChangeArrowheads="1"/>
                </p:cNvSpPr>
                <p:nvPr/>
              </p:nvSpPr>
              <p:spPr bwMode="auto">
                <a:xfrm>
                  <a:off x="43" y="2760"/>
                  <a:ext cx="864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18 months to 4 - 5 yrs</a:t>
                  </a:r>
                </a:p>
              </p:txBody>
            </p:sp>
            <p:sp>
              <p:nvSpPr>
                <p:cNvPr id="265310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2760"/>
                  <a:ext cx="95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40" name="Group 57"/>
              <p:cNvGrpSpPr>
                <a:grpSpLocks/>
              </p:cNvGrpSpPr>
              <p:nvPr/>
            </p:nvGrpSpPr>
            <p:grpSpPr bwMode="auto">
              <a:xfrm>
                <a:off x="950" y="2760"/>
                <a:ext cx="806" cy="556"/>
                <a:chOff x="950" y="2760"/>
                <a:chExt cx="806" cy="556"/>
              </a:xfrm>
            </p:grpSpPr>
            <p:sp>
              <p:nvSpPr>
                <p:cNvPr id="265307" name="Rectangle 58"/>
                <p:cNvSpPr>
                  <a:spLocks noChangeArrowheads="1"/>
                </p:cNvSpPr>
                <p:nvPr/>
              </p:nvSpPr>
              <p:spPr bwMode="auto">
                <a:xfrm>
                  <a:off x="993" y="2760"/>
                  <a:ext cx="720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1 - 2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08" name="Rectangle 59"/>
                <p:cNvSpPr>
                  <a:spLocks noChangeArrowheads="1"/>
                </p:cNvSpPr>
                <p:nvPr/>
              </p:nvSpPr>
              <p:spPr bwMode="auto">
                <a:xfrm>
                  <a:off x="950" y="2760"/>
                  <a:ext cx="80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41" name="Group 60"/>
              <p:cNvGrpSpPr>
                <a:grpSpLocks/>
              </p:cNvGrpSpPr>
              <p:nvPr/>
            </p:nvGrpSpPr>
            <p:grpSpPr bwMode="auto">
              <a:xfrm>
                <a:off x="1756" y="2760"/>
                <a:ext cx="1094" cy="556"/>
                <a:chOff x="1756" y="2760"/>
                <a:chExt cx="1094" cy="556"/>
              </a:xfrm>
            </p:grpSpPr>
            <p:sp>
              <p:nvSpPr>
                <p:cNvPr id="265305" name="Rectangle 61"/>
                <p:cNvSpPr>
                  <a:spLocks noChangeArrowheads="1"/>
                </p:cNvSpPr>
                <p:nvPr/>
              </p:nvSpPr>
              <p:spPr bwMode="auto">
                <a:xfrm>
                  <a:off x="1799" y="2760"/>
                  <a:ext cx="100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5.5 - 6.0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06" name="Rectangle 62"/>
                <p:cNvSpPr>
                  <a:spLocks noChangeArrowheads="1"/>
                </p:cNvSpPr>
                <p:nvPr/>
              </p:nvSpPr>
              <p:spPr bwMode="auto">
                <a:xfrm>
                  <a:off x="1756" y="2760"/>
                  <a:ext cx="109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42" name="Group 63"/>
              <p:cNvGrpSpPr>
                <a:grpSpLocks/>
              </p:cNvGrpSpPr>
              <p:nvPr/>
            </p:nvGrpSpPr>
            <p:grpSpPr bwMode="auto">
              <a:xfrm>
                <a:off x="2850" y="2760"/>
                <a:ext cx="1202" cy="556"/>
                <a:chOff x="2850" y="2760"/>
                <a:chExt cx="1202" cy="556"/>
              </a:xfrm>
            </p:grpSpPr>
            <p:sp>
              <p:nvSpPr>
                <p:cNvPr id="265303" name="Rectangle 64"/>
                <p:cNvSpPr>
                  <a:spLocks noChangeArrowheads="1"/>
                </p:cNvSpPr>
                <p:nvPr/>
              </p:nvSpPr>
              <p:spPr bwMode="auto">
                <a:xfrm>
                  <a:off x="2893" y="2760"/>
                  <a:ext cx="1116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3.5 - 4.0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04" name="Rectangle 65"/>
                <p:cNvSpPr>
                  <a:spLocks noChangeArrowheads="1"/>
                </p:cNvSpPr>
                <p:nvPr/>
              </p:nvSpPr>
              <p:spPr bwMode="auto">
                <a:xfrm>
                  <a:off x="2850" y="2760"/>
                  <a:ext cx="120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43" name="Group 66"/>
              <p:cNvGrpSpPr>
                <a:grpSpLocks/>
              </p:cNvGrpSpPr>
              <p:nvPr/>
            </p:nvGrpSpPr>
            <p:grpSpPr bwMode="auto">
              <a:xfrm>
                <a:off x="0" y="3316"/>
                <a:ext cx="950" cy="422"/>
                <a:chOff x="0" y="3316"/>
                <a:chExt cx="950" cy="422"/>
              </a:xfrm>
            </p:grpSpPr>
            <p:sp>
              <p:nvSpPr>
                <p:cNvPr id="265301" name="Rectangle 67"/>
                <p:cNvSpPr>
                  <a:spLocks noChangeArrowheads="1"/>
                </p:cNvSpPr>
                <p:nvPr/>
              </p:nvSpPr>
              <p:spPr bwMode="auto">
                <a:xfrm>
                  <a:off x="43" y="3316"/>
                  <a:ext cx="86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4 - 10 years</a:t>
                  </a:r>
                </a:p>
                <a:p>
                  <a:pPr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02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3316"/>
                  <a:ext cx="9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44" name="Group 69"/>
              <p:cNvGrpSpPr>
                <a:grpSpLocks/>
              </p:cNvGrpSpPr>
              <p:nvPr/>
            </p:nvGrpSpPr>
            <p:grpSpPr bwMode="auto">
              <a:xfrm>
                <a:off x="950" y="3316"/>
                <a:ext cx="806" cy="422"/>
                <a:chOff x="950" y="3316"/>
                <a:chExt cx="806" cy="422"/>
              </a:xfrm>
            </p:grpSpPr>
            <p:sp>
              <p:nvSpPr>
                <p:cNvPr id="265299" name="Rectangle 70"/>
                <p:cNvSpPr>
                  <a:spLocks noChangeArrowheads="1"/>
                </p:cNvSpPr>
                <p:nvPr/>
              </p:nvSpPr>
              <p:spPr bwMode="auto">
                <a:xfrm>
                  <a:off x="993" y="3316"/>
                  <a:ext cx="720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2 - 3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300" name="Rectangle 71"/>
                <p:cNvSpPr>
                  <a:spLocks noChangeArrowheads="1"/>
                </p:cNvSpPr>
                <p:nvPr/>
              </p:nvSpPr>
              <p:spPr bwMode="auto">
                <a:xfrm>
                  <a:off x="950" y="3316"/>
                  <a:ext cx="80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45" name="Group 72"/>
              <p:cNvGrpSpPr>
                <a:grpSpLocks/>
              </p:cNvGrpSpPr>
              <p:nvPr/>
            </p:nvGrpSpPr>
            <p:grpSpPr bwMode="auto">
              <a:xfrm>
                <a:off x="1756" y="3316"/>
                <a:ext cx="1094" cy="422"/>
                <a:chOff x="1756" y="3316"/>
                <a:chExt cx="1094" cy="422"/>
              </a:xfrm>
            </p:grpSpPr>
            <p:sp>
              <p:nvSpPr>
                <p:cNvPr id="265297" name="Rectangle 73"/>
                <p:cNvSpPr>
                  <a:spLocks noChangeArrowheads="1"/>
                </p:cNvSpPr>
                <p:nvPr/>
              </p:nvSpPr>
              <p:spPr bwMode="auto">
                <a:xfrm>
                  <a:off x="1799" y="3316"/>
                  <a:ext cx="100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6.0 - 7.0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98" name="Rectangle 74"/>
                <p:cNvSpPr>
                  <a:spLocks noChangeArrowheads="1"/>
                </p:cNvSpPr>
                <p:nvPr/>
              </p:nvSpPr>
              <p:spPr bwMode="auto">
                <a:xfrm>
                  <a:off x="1756" y="3316"/>
                  <a:ext cx="10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46" name="Group 75"/>
              <p:cNvGrpSpPr>
                <a:grpSpLocks/>
              </p:cNvGrpSpPr>
              <p:nvPr/>
            </p:nvGrpSpPr>
            <p:grpSpPr bwMode="auto">
              <a:xfrm>
                <a:off x="2850" y="3316"/>
                <a:ext cx="1202" cy="422"/>
                <a:chOff x="2850" y="3316"/>
                <a:chExt cx="1202" cy="422"/>
              </a:xfrm>
            </p:grpSpPr>
            <p:sp>
              <p:nvSpPr>
                <p:cNvPr id="265295" name="Rectangle 76"/>
                <p:cNvSpPr>
                  <a:spLocks noChangeArrowheads="1"/>
                </p:cNvSpPr>
                <p:nvPr/>
              </p:nvSpPr>
              <p:spPr bwMode="auto">
                <a:xfrm>
                  <a:off x="2893" y="3316"/>
                  <a:ext cx="111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4.0 - 5.0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96" name="Rectangle 77"/>
                <p:cNvSpPr>
                  <a:spLocks noChangeArrowheads="1"/>
                </p:cNvSpPr>
                <p:nvPr/>
              </p:nvSpPr>
              <p:spPr bwMode="auto">
                <a:xfrm>
                  <a:off x="2850" y="3316"/>
                  <a:ext cx="120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47" name="Group 78"/>
              <p:cNvGrpSpPr>
                <a:grpSpLocks/>
              </p:cNvGrpSpPr>
              <p:nvPr/>
            </p:nvGrpSpPr>
            <p:grpSpPr bwMode="auto">
              <a:xfrm>
                <a:off x="0" y="3738"/>
                <a:ext cx="950" cy="422"/>
                <a:chOff x="0" y="3738"/>
                <a:chExt cx="950" cy="422"/>
              </a:xfrm>
            </p:grpSpPr>
            <p:sp>
              <p:nvSpPr>
                <p:cNvPr id="265293" name="Rectangle 79"/>
                <p:cNvSpPr>
                  <a:spLocks noChangeArrowheads="1"/>
                </p:cNvSpPr>
                <p:nvPr/>
              </p:nvSpPr>
              <p:spPr bwMode="auto">
                <a:xfrm>
                  <a:off x="43" y="3738"/>
                  <a:ext cx="86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10 - 14 years</a:t>
                  </a:r>
                </a:p>
                <a:p>
                  <a:pPr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94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3738"/>
                  <a:ext cx="9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48" name="Group 81"/>
              <p:cNvGrpSpPr>
                <a:grpSpLocks/>
              </p:cNvGrpSpPr>
              <p:nvPr/>
            </p:nvGrpSpPr>
            <p:grpSpPr bwMode="auto">
              <a:xfrm>
                <a:off x="950" y="3738"/>
                <a:ext cx="806" cy="422"/>
                <a:chOff x="950" y="3738"/>
                <a:chExt cx="806" cy="422"/>
              </a:xfrm>
            </p:grpSpPr>
            <p:sp>
              <p:nvSpPr>
                <p:cNvPr id="265291" name="Rectangle 82"/>
                <p:cNvSpPr>
                  <a:spLocks noChangeArrowheads="1"/>
                </p:cNvSpPr>
                <p:nvPr/>
              </p:nvSpPr>
              <p:spPr bwMode="auto">
                <a:xfrm>
                  <a:off x="993" y="3738"/>
                  <a:ext cx="720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3 - 5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92" name="Rectangle 83"/>
                <p:cNvSpPr>
                  <a:spLocks noChangeArrowheads="1"/>
                </p:cNvSpPr>
                <p:nvPr/>
              </p:nvSpPr>
              <p:spPr bwMode="auto">
                <a:xfrm>
                  <a:off x="950" y="3738"/>
                  <a:ext cx="80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49" name="Group 84"/>
              <p:cNvGrpSpPr>
                <a:grpSpLocks/>
              </p:cNvGrpSpPr>
              <p:nvPr/>
            </p:nvGrpSpPr>
            <p:grpSpPr bwMode="auto">
              <a:xfrm>
                <a:off x="1756" y="3738"/>
                <a:ext cx="1094" cy="422"/>
                <a:chOff x="1756" y="3738"/>
                <a:chExt cx="1094" cy="422"/>
              </a:xfrm>
            </p:grpSpPr>
            <p:sp>
              <p:nvSpPr>
                <p:cNvPr id="265289" name="Rectangle 85"/>
                <p:cNvSpPr>
                  <a:spLocks noChangeArrowheads="1"/>
                </p:cNvSpPr>
                <p:nvPr/>
              </p:nvSpPr>
              <p:spPr bwMode="auto">
                <a:xfrm>
                  <a:off x="1799" y="3738"/>
                  <a:ext cx="100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7.0 - 9.0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90" name="Rectangle 86"/>
                <p:cNvSpPr>
                  <a:spLocks noChangeArrowheads="1"/>
                </p:cNvSpPr>
                <p:nvPr/>
              </p:nvSpPr>
              <p:spPr bwMode="auto">
                <a:xfrm>
                  <a:off x="1756" y="3738"/>
                  <a:ext cx="10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50" name="Group 87"/>
              <p:cNvGrpSpPr>
                <a:grpSpLocks/>
              </p:cNvGrpSpPr>
              <p:nvPr/>
            </p:nvGrpSpPr>
            <p:grpSpPr bwMode="auto">
              <a:xfrm>
                <a:off x="2850" y="3738"/>
                <a:ext cx="1202" cy="422"/>
                <a:chOff x="2850" y="3738"/>
                <a:chExt cx="1202" cy="422"/>
              </a:xfrm>
            </p:grpSpPr>
            <p:sp>
              <p:nvSpPr>
                <p:cNvPr id="265287" name="Rectangle 88"/>
                <p:cNvSpPr>
                  <a:spLocks noChangeArrowheads="1"/>
                </p:cNvSpPr>
                <p:nvPr/>
              </p:nvSpPr>
              <p:spPr bwMode="auto">
                <a:xfrm>
                  <a:off x="2893" y="3738"/>
                  <a:ext cx="111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4.5 - 6.5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88" name="Rectangle 89"/>
                <p:cNvSpPr>
                  <a:spLocks noChangeArrowheads="1"/>
                </p:cNvSpPr>
                <p:nvPr/>
              </p:nvSpPr>
              <p:spPr bwMode="auto">
                <a:xfrm>
                  <a:off x="2850" y="3738"/>
                  <a:ext cx="120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51" name="Group 90"/>
              <p:cNvGrpSpPr>
                <a:grpSpLocks/>
              </p:cNvGrpSpPr>
              <p:nvPr/>
            </p:nvGrpSpPr>
            <p:grpSpPr bwMode="auto">
              <a:xfrm>
                <a:off x="0" y="4160"/>
                <a:ext cx="950" cy="422"/>
                <a:chOff x="0" y="4160"/>
                <a:chExt cx="950" cy="422"/>
              </a:xfrm>
            </p:grpSpPr>
            <p:sp>
              <p:nvSpPr>
                <p:cNvPr id="265285" name="Rectangle 91"/>
                <p:cNvSpPr>
                  <a:spLocks noChangeArrowheads="1"/>
                </p:cNvSpPr>
                <p:nvPr/>
              </p:nvSpPr>
              <p:spPr bwMode="auto">
                <a:xfrm>
                  <a:off x="43" y="4160"/>
                  <a:ext cx="86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12 years to adult</a:t>
                  </a:r>
                </a:p>
                <a:p>
                  <a:pPr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86" name="Rectangle 92"/>
                <p:cNvSpPr>
                  <a:spLocks noChangeArrowheads="1"/>
                </p:cNvSpPr>
                <p:nvPr/>
              </p:nvSpPr>
              <p:spPr bwMode="auto">
                <a:xfrm>
                  <a:off x="0" y="4160"/>
                  <a:ext cx="9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52" name="Group 93"/>
              <p:cNvGrpSpPr>
                <a:grpSpLocks/>
              </p:cNvGrpSpPr>
              <p:nvPr/>
            </p:nvGrpSpPr>
            <p:grpSpPr bwMode="auto">
              <a:xfrm>
                <a:off x="950" y="4160"/>
                <a:ext cx="806" cy="422"/>
                <a:chOff x="950" y="4160"/>
                <a:chExt cx="806" cy="422"/>
              </a:xfrm>
            </p:grpSpPr>
            <p:sp>
              <p:nvSpPr>
                <p:cNvPr id="265283" name="Rectangle 94"/>
                <p:cNvSpPr>
                  <a:spLocks noChangeArrowheads="1"/>
                </p:cNvSpPr>
                <p:nvPr/>
              </p:nvSpPr>
              <p:spPr bwMode="auto">
                <a:xfrm>
                  <a:off x="993" y="4160"/>
                  <a:ext cx="720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6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84" name="Rectangle 95"/>
                <p:cNvSpPr>
                  <a:spLocks noChangeArrowheads="1"/>
                </p:cNvSpPr>
                <p:nvPr/>
              </p:nvSpPr>
              <p:spPr bwMode="auto">
                <a:xfrm>
                  <a:off x="950" y="4160"/>
                  <a:ext cx="80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53" name="Group 96"/>
              <p:cNvGrpSpPr>
                <a:grpSpLocks/>
              </p:cNvGrpSpPr>
              <p:nvPr/>
            </p:nvGrpSpPr>
            <p:grpSpPr bwMode="auto">
              <a:xfrm>
                <a:off x="1756" y="4160"/>
                <a:ext cx="1094" cy="422"/>
                <a:chOff x="1756" y="4160"/>
                <a:chExt cx="1094" cy="422"/>
              </a:xfrm>
            </p:grpSpPr>
            <p:sp>
              <p:nvSpPr>
                <p:cNvPr id="265281" name="Rectangle 97"/>
                <p:cNvSpPr>
                  <a:spLocks noChangeArrowheads="1"/>
                </p:cNvSpPr>
                <p:nvPr/>
              </p:nvSpPr>
              <p:spPr bwMode="auto">
                <a:xfrm>
                  <a:off x="1799" y="4160"/>
                  <a:ext cx="100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82" name="Rectangle 98"/>
                <p:cNvSpPr>
                  <a:spLocks noChangeArrowheads="1"/>
                </p:cNvSpPr>
                <p:nvPr/>
              </p:nvSpPr>
              <p:spPr bwMode="auto">
                <a:xfrm>
                  <a:off x="1756" y="4160"/>
                  <a:ext cx="10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54" name="Group 99"/>
              <p:cNvGrpSpPr>
                <a:grpSpLocks/>
              </p:cNvGrpSpPr>
              <p:nvPr/>
            </p:nvGrpSpPr>
            <p:grpSpPr bwMode="auto">
              <a:xfrm>
                <a:off x="2850" y="4160"/>
                <a:ext cx="1202" cy="422"/>
                <a:chOff x="2850" y="4160"/>
                <a:chExt cx="1202" cy="422"/>
              </a:xfrm>
            </p:grpSpPr>
            <p:sp>
              <p:nvSpPr>
                <p:cNvPr id="265279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93" y="4160"/>
                  <a:ext cx="111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7.0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80" name="Rectangle 101"/>
                <p:cNvSpPr>
                  <a:spLocks noChangeArrowheads="1"/>
                </p:cNvSpPr>
                <p:nvPr/>
              </p:nvSpPr>
              <p:spPr bwMode="auto">
                <a:xfrm>
                  <a:off x="2850" y="4160"/>
                  <a:ext cx="120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55" name="Group 102"/>
              <p:cNvGrpSpPr>
                <a:grpSpLocks/>
              </p:cNvGrpSpPr>
              <p:nvPr/>
            </p:nvGrpSpPr>
            <p:grpSpPr bwMode="auto">
              <a:xfrm>
                <a:off x="0" y="4582"/>
                <a:ext cx="950" cy="422"/>
                <a:chOff x="0" y="4582"/>
                <a:chExt cx="950" cy="422"/>
              </a:xfrm>
            </p:grpSpPr>
            <p:sp>
              <p:nvSpPr>
                <p:cNvPr id="265277" name="Rectangle 103"/>
                <p:cNvSpPr>
                  <a:spLocks noChangeArrowheads="1"/>
                </p:cNvSpPr>
                <p:nvPr/>
              </p:nvSpPr>
              <p:spPr bwMode="auto">
                <a:xfrm>
                  <a:off x="43" y="4582"/>
                  <a:ext cx="86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12 years to adult</a:t>
                  </a:r>
                </a:p>
                <a:p>
                  <a:pPr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78" name="Rectangle 104"/>
                <p:cNvSpPr>
                  <a:spLocks noChangeArrowheads="1"/>
                </p:cNvSpPr>
                <p:nvPr/>
              </p:nvSpPr>
              <p:spPr bwMode="auto">
                <a:xfrm>
                  <a:off x="0" y="4582"/>
                  <a:ext cx="9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56" name="Group 105"/>
              <p:cNvGrpSpPr>
                <a:grpSpLocks/>
              </p:cNvGrpSpPr>
              <p:nvPr/>
            </p:nvGrpSpPr>
            <p:grpSpPr bwMode="auto">
              <a:xfrm>
                <a:off x="950" y="4582"/>
                <a:ext cx="806" cy="422"/>
                <a:chOff x="950" y="4582"/>
                <a:chExt cx="806" cy="422"/>
              </a:xfrm>
            </p:grpSpPr>
            <p:sp>
              <p:nvSpPr>
                <p:cNvPr id="265275" name="Rectangle 106"/>
                <p:cNvSpPr>
                  <a:spLocks noChangeArrowheads="1"/>
                </p:cNvSpPr>
                <p:nvPr/>
              </p:nvSpPr>
              <p:spPr bwMode="auto">
                <a:xfrm>
                  <a:off x="993" y="4582"/>
                  <a:ext cx="720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8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76" name="Rectangle 107"/>
                <p:cNvSpPr>
                  <a:spLocks noChangeArrowheads="1"/>
                </p:cNvSpPr>
                <p:nvPr/>
              </p:nvSpPr>
              <p:spPr bwMode="auto">
                <a:xfrm>
                  <a:off x="950" y="4582"/>
                  <a:ext cx="80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57" name="Group 108"/>
              <p:cNvGrpSpPr>
                <a:grpSpLocks/>
              </p:cNvGrpSpPr>
              <p:nvPr/>
            </p:nvGrpSpPr>
            <p:grpSpPr bwMode="auto">
              <a:xfrm>
                <a:off x="1756" y="4582"/>
                <a:ext cx="1094" cy="422"/>
                <a:chOff x="1756" y="4582"/>
                <a:chExt cx="1094" cy="422"/>
              </a:xfrm>
            </p:grpSpPr>
            <p:sp>
              <p:nvSpPr>
                <p:cNvPr id="265273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9" y="4582"/>
                  <a:ext cx="100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74" name="Rectangle 110"/>
                <p:cNvSpPr>
                  <a:spLocks noChangeArrowheads="1"/>
                </p:cNvSpPr>
                <p:nvPr/>
              </p:nvSpPr>
              <p:spPr bwMode="auto">
                <a:xfrm>
                  <a:off x="1756" y="4582"/>
                  <a:ext cx="10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58" name="Group 111"/>
              <p:cNvGrpSpPr>
                <a:grpSpLocks/>
              </p:cNvGrpSpPr>
              <p:nvPr/>
            </p:nvGrpSpPr>
            <p:grpSpPr bwMode="auto">
              <a:xfrm>
                <a:off x="2850" y="4582"/>
                <a:ext cx="1202" cy="422"/>
                <a:chOff x="2850" y="4582"/>
                <a:chExt cx="1202" cy="422"/>
              </a:xfrm>
            </p:grpSpPr>
            <p:sp>
              <p:nvSpPr>
                <p:cNvPr id="265271" name="Rectangle 112"/>
                <p:cNvSpPr>
                  <a:spLocks noChangeArrowheads="1"/>
                </p:cNvSpPr>
                <p:nvPr/>
              </p:nvSpPr>
              <p:spPr bwMode="auto">
                <a:xfrm>
                  <a:off x="2893" y="4582"/>
                  <a:ext cx="111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8.5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72" name="Rectangle 113"/>
                <p:cNvSpPr>
                  <a:spLocks noChangeArrowheads="1"/>
                </p:cNvSpPr>
                <p:nvPr/>
              </p:nvSpPr>
              <p:spPr bwMode="auto">
                <a:xfrm>
                  <a:off x="2850" y="4582"/>
                  <a:ext cx="120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59" name="Group 114"/>
              <p:cNvGrpSpPr>
                <a:grpSpLocks/>
              </p:cNvGrpSpPr>
              <p:nvPr/>
            </p:nvGrpSpPr>
            <p:grpSpPr bwMode="auto">
              <a:xfrm>
                <a:off x="0" y="5004"/>
                <a:ext cx="950" cy="422"/>
                <a:chOff x="0" y="5004"/>
                <a:chExt cx="950" cy="422"/>
              </a:xfrm>
            </p:grpSpPr>
            <p:sp>
              <p:nvSpPr>
                <p:cNvPr id="265269" name="Rectangle 115"/>
                <p:cNvSpPr>
                  <a:spLocks noChangeArrowheads="1"/>
                </p:cNvSpPr>
                <p:nvPr/>
              </p:nvSpPr>
              <p:spPr bwMode="auto">
                <a:xfrm>
                  <a:off x="43" y="5004"/>
                  <a:ext cx="86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12 years to adult</a:t>
                  </a:r>
                </a:p>
                <a:p>
                  <a:pPr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70" name="Rectangle 116"/>
                <p:cNvSpPr>
                  <a:spLocks noChangeArrowheads="1"/>
                </p:cNvSpPr>
                <p:nvPr/>
              </p:nvSpPr>
              <p:spPr bwMode="auto">
                <a:xfrm>
                  <a:off x="0" y="5004"/>
                  <a:ext cx="95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60" name="Group 117"/>
              <p:cNvGrpSpPr>
                <a:grpSpLocks/>
              </p:cNvGrpSpPr>
              <p:nvPr/>
            </p:nvGrpSpPr>
            <p:grpSpPr bwMode="auto">
              <a:xfrm>
                <a:off x="950" y="5004"/>
                <a:ext cx="806" cy="422"/>
                <a:chOff x="950" y="5004"/>
                <a:chExt cx="806" cy="422"/>
              </a:xfrm>
            </p:grpSpPr>
            <p:sp>
              <p:nvSpPr>
                <p:cNvPr id="265267" name="Rectangle 118"/>
                <p:cNvSpPr>
                  <a:spLocks noChangeArrowheads="1"/>
                </p:cNvSpPr>
                <p:nvPr/>
              </p:nvSpPr>
              <p:spPr bwMode="auto">
                <a:xfrm>
                  <a:off x="993" y="5004"/>
                  <a:ext cx="720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10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68" name="Rectangle 119"/>
                <p:cNvSpPr>
                  <a:spLocks noChangeArrowheads="1"/>
                </p:cNvSpPr>
                <p:nvPr/>
              </p:nvSpPr>
              <p:spPr bwMode="auto">
                <a:xfrm>
                  <a:off x="950" y="5004"/>
                  <a:ext cx="806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61" name="Group 120"/>
              <p:cNvGrpSpPr>
                <a:grpSpLocks/>
              </p:cNvGrpSpPr>
              <p:nvPr/>
            </p:nvGrpSpPr>
            <p:grpSpPr bwMode="auto">
              <a:xfrm>
                <a:off x="1756" y="5004"/>
                <a:ext cx="1094" cy="422"/>
                <a:chOff x="1756" y="5004"/>
                <a:chExt cx="1094" cy="422"/>
              </a:xfrm>
            </p:grpSpPr>
            <p:sp>
              <p:nvSpPr>
                <p:cNvPr id="265265" name="Rectangle 121"/>
                <p:cNvSpPr>
                  <a:spLocks noChangeArrowheads="1"/>
                </p:cNvSpPr>
                <p:nvPr/>
              </p:nvSpPr>
              <p:spPr bwMode="auto">
                <a:xfrm>
                  <a:off x="1799" y="5004"/>
                  <a:ext cx="100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66" name="Rectangle 122"/>
                <p:cNvSpPr>
                  <a:spLocks noChangeArrowheads="1"/>
                </p:cNvSpPr>
                <p:nvPr/>
              </p:nvSpPr>
              <p:spPr bwMode="auto">
                <a:xfrm>
                  <a:off x="1756" y="5004"/>
                  <a:ext cx="10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262" name="Group 123"/>
              <p:cNvGrpSpPr>
                <a:grpSpLocks/>
              </p:cNvGrpSpPr>
              <p:nvPr/>
            </p:nvGrpSpPr>
            <p:grpSpPr bwMode="auto">
              <a:xfrm>
                <a:off x="2850" y="5004"/>
                <a:ext cx="1202" cy="422"/>
                <a:chOff x="2850" y="5004"/>
                <a:chExt cx="1202" cy="422"/>
              </a:xfrm>
            </p:grpSpPr>
            <p:sp>
              <p:nvSpPr>
                <p:cNvPr id="265263" name="Rectangle 124"/>
                <p:cNvSpPr>
                  <a:spLocks noChangeArrowheads="1"/>
                </p:cNvSpPr>
                <p:nvPr/>
              </p:nvSpPr>
              <p:spPr bwMode="auto">
                <a:xfrm>
                  <a:off x="2893" y="5004"/>
                  <a:ext cx="111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1400">
                      <a:solidFill>
                        <a:schemeClr val="tx1"/>
                      </a:solidFill>
                      <a:latin typeface="Times New Roman" pitchFamily="18" charset="0"/>
                    </a:rPr>
                    <a:t>9.0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14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5264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50" y="5004"/>
                  <a:ext cx="120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5222" name="Rectangle 126"/>
            <p:cNvSpPr>
              <a:spLocks noChangeArrowheads="1"/>
            </p:cNvSpPr>
            <p:nvPr/>
          </p:nvSpPr>
          <p:spPr bwMode="auto">
            <a:xfrm>
              <a:off x="-2" y="-2"/>
              <a:ext cx="4056" cy="5430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376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685800" y="533400"/>
            <a:ext cx="8459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457200" algn="l"/>
                <a:tab pos="685800" algn="l"/>
                <a:tab pos="914400" algn="l"/>
              </a:tabLst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SINGLE CANNULA TRACHS (SCT)</a:t>
            </a:r>
          </a:p>
        </p:txBody>
      </p:sp>
      <p:grpSp>
        <p:nvGrpSpPr>
          <p:cNvPr id="266243" name="Group 3"/>
          <p:cNvGrpSpPr>
            <a:grpSpLocks/>
          </p:cNvGrpSpPr>
          <p:nvPr/>
        </p:nvGrpSpPr>
        <p:grpSpPr bwMode="auto">
          <a:xfrm>
            <a:off x="304800" y="914400"/>
            <a:ext cx="8458200" cy="2743200"/>
            <a:chOff x="-2" y="554"/>
            <a:chExt cx="4493" cy="1826"/>
          </a:xfrm>
        </p:grpSpPr>
        <p:grpSp>
          <p:nvGrpSpPr>
            <p:cNvPr id="266293" name="Group 4"/>
            <p:cNvGrpSpPr>
              <a:grpSpLocks/>
            </p:cNvGrpSpPr>
            <p:nvPr/>
          </p:nvGrpSpPr>
          <p:grpSpPr bwMode="auto">
            <a:xfrm>
              <a:off x="0" y="556"/>
              <a:ext cx="4489" cy="1822"/>
              <a:chOff x="0" y="556"/>
              <a:chExt cx="4489" cy="1822"/>
            </a:xfrm>
          </p:grpSpPr>
          <p:grpSp>
            <p:nvGrpSpPr>
              <p:cNvPr id="266295" name="Group 5"/>
              <p:cNvGrpSpPr>
                <a:grpSpLocks/>
              </p:cNvGrpSpPr>
              <p:nvPr/>
            </p:nvGrpSpPr>
            <p:grpSpPr bwMode="auto">
              <a:xfrm>
                <a:off x="0" y="556"/>
                <a:ext cx="898" cy="556"/>
                <a:chOff x="0" y="556"/>
                <a:chExt cx="898" cy="556"/>
              </a:xfrm>
            </p:grpSpPr>
            <p:sp>
              <p:nvSpPr>
                <p:cNvPr id="266353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556"/>
                  <a:ext cx="812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 b="1">
                      <a:solidFill>
                        <a:schemeClr val="tx1"/>
                      </a:solidFill>
                      <a:latin typeface="Times New Roman" pitchFamily="18" charset="0"/>
                    </a:rPr>
                    <a:t>TRACH SIZE</a:t>
                  </a: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5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556"/>
                  <a:ext cx="898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96" name="Group 8"/>
              <p:cNvGrpSpPr>
                <a:grpSpLocks/>
              </p:cNvGrpSpPr>
              <p:nvPr/>
            </p:nvGrpSpPr>
            <p:grpSpPr bwMode="auto">
              <a:xfrm>
                <a:off x="898" y="556"/>
                <a:ext cx="1153" cy="556"/>
                <a:chOff x="898" y="556"/>
                <a:chExt cx="1153" cy="556"/>
              </a:xfrm>
            </p:grpSpPr>
            <p:sp>
              <p:nvSpPr>
                <p:cNvPr id="266351" name="Rectangle 9"/>
                <p:cNvSpPr>
                  <a:spLocks noChangeArrowheads="1"/>
                </p:cNvSpPr>
                <p:nvPr/>
              </p:nvSpPr>
              <p:spPr bwMode="auto">
                <a:xfrm>
                  <a:off x="941" y="556"/>
                  <a:ext cx="1067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 b="1">
                      <a:solidFill>
                        <a:schemeClr val="tx1"/>
                      </a:solidFill>
                      <a:latin typeface="Times New Roman" pitchFamily="18" charset="0"/>
                    </a:rPr>
                    <a:t>INTERNAL DIAMETER</a:t>
                  </a: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52" name="Rectangle 10"/>
                <p:cNvSpPr>
                  <a:spLocks noChangeArrowheads="1"/>
                </p:cNvSpPr>
                <p:nvPr/>
              </p:nvSpPr>
              <p:spPr bwMode="auto">
                <a:xfrm>
                  <a:off x="898" y="556"/>
                  <a:ext cx="115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97" name="Group 11"/>
              <p:cNvGrpSpPr>
                <a:grpSpLocks/>
              </p:cNvGrpSpPr>
              <p:nvPr/>
            </p:nvGrpSpPr>
            <p:grpSpPr bwMode="auto">
              <a:xfrm>
                <a:off x="2051" y="556"/>
                <a:ext cx="410" cy="556"/>
                <a:chOff x="2051" y="556"/>
                <a:chExt cx="410" cy="556"/>
              </a:xfrm>
            </p:grpSpPr>
            <p:sp>
              <p:nvSpPr>
                <p:cNvPr id="266349" name="Rectangle 12"/>
                <p:cNvSpPr>
                  <a:spLocks noChangeArrowheads="1"/>
                </p:cNvSpPr>
                <p:nvPr/>
              </p:nvSpPr>
              <p:spPr bwMode="auto">
                <a:xfrm>
                  <a:off x="2094" y="556"/>
                  <a:ext cx="324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50" name="Rectangle 13"/>
                <p:cNvSpPr>
                  <a:spLocks noChangeArrowheads="1"/>
                </p:cNvSpPr>
                <p:nvPr/>
              </p:nvSpPr>
              <p:spPr bwMode="auto">
                <a:xfrm>
                  <a:off x="2051" y="556"/>
                  <a:ext cx="41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98" name="Group 14"/>
              <p:cNvGrpSpPr>
                <a:grpSpLocks/>
              </p:cNvGrpSpPr>
              <p:nvPr/>
            </p:nvGrpSpPr>
            <p:grpSpPr bwMode="auto">
              <a:xfrm>
                <a:off x="2461" y="556"/>
                <a:ext cx="1014" cy="556"/>
                <a:chOff x="2461" y="556"/>
                <a:chExt cx="1014" cy="556"/>
              </a:xfrm>
            </p:grpSpPr>
            <p:sp>
              <p:nvSpPr>
                <p:cNvPr id="266347" name="Rectangle 15"/>
                <p:cNvSpPr>
                  <a:spLocks noChangeArrowheads="1"/>
                </p:cNvSpPr>
                <p:nvPr/>
              </p:nvSpPr>
              <p:spPr bwMode="auto">
                <a:xfrm>
                  <a:off x="2504" y="556"/>
                  <a:ext cx="92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 b="1">
                      <a:solidFill>
                        <a:schemeClr val="tx1"/>
                      </a:solidFill>
                      <a:latin typeface="Times New Roman" pitchFamily="18" charset="0"/>
                    </a:rPr>
                    <a:t>TRACH SIZE</a:t>
                  </a: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48" name="Rectangle 16"/>
                <p:cNvSpPr>
                  <a:spLocks noChangeArrowheads="1"/>
                </p:cNvSpPr>
                <p:nvPr/>
              </p:nvSpPr>
              <p:spPr bwMode="auto">
                <a:xfrm>
                  <a:off x="2461" y="556"/>
                  <a:ext cx="101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99" name="Group 17"/>
              <p:cNvGrpSpPr>
                <a:grpSpLocks/>
              </p:cNvGrpSpPr>
              <p:nvPr/>
            </p:nvGrpSpPr>
            <p:grpSpPr bwMode="auto">
              <a:xfrm>
                <a:off x="3475" y="556"/>
                <a:ext cx="1014" cy="556"/>
                <a:chOff x="3475" y="556"/>
                <a:chExt cx="1014" cy="556"/>
              </a:xfrm>
            </p:grpSpPr>
            <p:sp>
              <p:nvSpPr>
                <p:cNvPr id="266345" name="Rectangle 18"/>
                <p:cNvSpPr>
                  <a:spLocks noChangeArrowheads="1"/>
                </p:cNvSpPr>
                <p:nvPr/>
              </p:nvSpPr>
              <p:spPr bwMode="auto">
                <a:xfrm>
                  <a:off x="3518" y="556"/>
                  <a:ext cx="92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 b="1">
                      <a:solidFill>
                        <a:schemeClr val="tx1"/>
                      </a:solidFill>
                      <a:latin typeface="Times New Roman" pitchFamily="18" charset="0"/>
                    </a:rPr>
                    <a:t>INTERNAL DIAMETER</a:t>
                  </a: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46" name="Rectangle 19"/>
                <p:cNvSpPr>
                  <a:spLocks noChangeArrowheads="1"/>
                </p:cNvSpPr>
                <p:nvPr/>
              </p:nvSpPr>
              <p:spPr bwMode="auto">
                <a:xfrm>
                  <a:off x="3475" y="556"/>
                  <a:ext cx="101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00" name="Group 20"/>
              <p:cNvGrpSpPr>
                <a:grpSpLocks/>
              </p:cNvGrpSpPr>
              <p:nvPr/>
            </p:nvGrpSpPr>
            <p:grpSpPr bwMode="auto">
              <a:xfrm>
                <a:off x="0" y="1112"/>
                <a:ext cx="898" cy="422"/>
                <a:chOff x="0" y="1112"/>
                <a:chExt cx="898" cy="422"/>
              </a:xfrm>
            </p:grpSpPr>
            <p:sp>
              <p:nvSpPr>
                <p:cNvPr id="266343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1112"/>
                  <a:ext cx="812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5.0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44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1112"/>
                  <a:ext cx="89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01" name="Group 23"/>
              <p:cNvGrpSpPr>
                <a:grpSpLocks/>
              </p:cNvGrpSpPr>
              <p:nvPr/>
            </p:nvGrpSpPr>
            <p:grpSpPr bwMode="auto">
              <a:xfrm>
                <a:off x="898" y="1112"/>
                <a:ext cx="1153" cy="422"/>
                <a:chOff x="898" y="1112"/>
                <a:chExt cx="1153" cy="422"/>
              </a:xfrm>
            </p:grpSpPr>
            <p:sp>
              <p:nvSpPr>
                <p:cNvPr id="266341" name="Rectangle 24"/>
                <p:cNvSpPr>
                  <a:spLocks noChangeArrowheads="1"/>
                </p:cNvSpPr>
                <p:nvPr/>
              </p:nvSpPr>
              <p:spPr bwMode="auto">
                <a:xfrm>
                  <a:off x="941" y="1112"/>
                  <a:ext cx="106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5.0 mm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42" name="Rectangle 25"/>
                <p:cNvSpPr>
                  <a:spLocks noChangeArrowheads="1"/>
                </p:cNvSpPr>
                <p:nvPr/>
              </p:nvSpPr>
              <p:spPr bwMode="auto">
                <a:xfrm>
                  <a:off x="898" y="1112"/>
                  <a:ext cx="11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02" name="Group 26"/>
              <p:cNvGrpSpPr>
                <a:grpSpLocks/>
              </p:cNvGrpSpPr>
              <p:nvPr/>
            </p:nvGrpSpPr>
            <p:grpSpPr bwMode="auto">
              <a:xfrm>
                <a:off x="2051" y="1112"/>
                <a:ext cx="410" cy="422"/>
                <a:chOff x="2051" y="1112"/>
                <a:chExt cx="410" cy="422"/>
              </a:xfrm>
            </p:grpSpPr>
            <p:sp>
              <p:nvSpPr>
                <p:cNvPr id="266339" name="Rectangle 27"/>
                <p:cNvSpPr>
                  <a:spLocks noChangeArrowheads="1"/>
                </p:cNvSpPr>
                <p:nvPr/>
              </p:nvSpPr>
              <p:spPr bwMode="auto">
                <a:xfrm>
                  <a:off x="2094" y="1112"/>
                  <a:ext cx="32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40" name="Rectangle 28"/>
                <p:cNvSpPr>
                  <a:spLocks noChangeArrowheads="1"/>
                </p:cNvSpPr>
                <p:nvPr/>
              </p:nvSpPr>
              <p:spPr bwMode="auto">
                <a:xfrm>
                  <a:off x="2051" y="1112"/>
                  <a:ext cx="4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03" name="Group 29"/>
              <p:cNvGrpSpPr>
                <a:grpSpLocks/>
              </p:cNvGrpSpPr>
              <p:nvPr/>
            </p:nvGrpSpPr>
            <p:grpSpPr bwMode="auto">
              <a:xfrm>
                <a:off x="2461" y="1112"/>
                <a:ext cx="1014" cy="422"/>
                <a:chOff x="2461" y="1112"/>
                <a:chExt cx="1014" cy="422"/>
              </a:xfrm>
            </p:grpSpPr>
            <p:sp>
              <p:nvSpPr>
                <p:cNvPr id="266337" name="Rectangle 30"/>
                <p:cNvSpPr>
                  <a:spLocks noChangeArrowheads="1"/>
                </p:cNvSpPr>
                <p:nvPr/>
              </p:nvSpPr>
              <p:spPr bwMode="auto">
                <a:xfrm>
                  <a:off x="2504" y="1112"/>
                  <a:ext cx="92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8.0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38" name="Rectangle 31"/>
                <p:cNvSpPr>
                  <a:spLocks noChangeArrowheads="1"/>
                </p:cNvSpPr>
                <p:nvPr/>
              </p:nvSpPr>
              <p:spPr bwMode="auto">
                <a:xfrm>
                  <a:off x="2461" y="1112"/>
                  <a:ext cx="10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04" name="Group 32"/>
              <p:cNvGrpSpPr>
                <a:grpSpLocks/>
              </p:cNvGrpSpPr>
              <p:nvPr/>
            </p:nvGrpSpPr>
            <p:grpSpPr bwMode="auto">
              <a:xfrm>
                <a:off x="3475" y="1112"/>
                <a:ext cx="1014" cy="422"/>
                <a:chOff x="3475" y="1112"/>
                <a:chExt cx="1014" cy="422"/>
              </a:xfrm>
            </p:grpSpPr>
            <p:sp>
              <p:nvSpPr>
                <p:cNvPr id="266335" name="Rectangle 33"/>
                <p:cNvSpPr>
                  <a:spLocks noChangeArrowheads="1"/>
                </p:cNvSpPr>
                <p:nvPr/>
              </p:nvSpPr>
              <p:spPr bwMode="auto">
                <a:xfrm>
                  <a:off x="3518" y="1112"/>
                  <a:ext cx="92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8.0 mm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36" name="Rectangle 34"/>
                <p:cNvSpPr>
                  <a:spLocks noChangeArrowheads="1"/>
                </p:cNvSpPr>
                <p:nvPr/>
              </p:nvSpPr>
              <p:spPr bwMode="auto">
                <a:xfrm>
                  <a:off x="3475" y="1112"/>
                  <a:ext cx="10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05" name="Group 35"/>
              <p:cNvGrpSpPr>
                <a:grpSpLocks/>
              </p:cNvGrpSpPr>
              <p:nvPr/>
            </p:nvGrpSpPr>
            <p:grpSpPr bwMode="auto">
              <a:xfrm>
                <a:off x="0" y="1534"/>
                <a:ext cx="898" cy="422"/>
                <a:chOff x="0" y="1534"/>
                <a:chExt cx="898" cy="422"/>
              </a:xfrm>
            </p:grpSpPr>
            <p:sp>
              <p:nvSpPr>
                <p:cNvPr id="266333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1534"/>
                  <a:ext cx="812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6.0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34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534"/>
                  <a:ext cx="89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06" name="Group 38"/>
              <p:cNvGrpSpPr>
                <a:grpSpLocks/>
              </p:cNvGrpSpPr>
              <p:nvPr/>
            </p:nvGrpSpPr>
            <p:grpSpPr bwMode="auto">
              <a:xfrm>
                <a:off x="898" y="1534"/>
                <a:ext cx="1153" cy="422"/>
                <a:chOff x="898" y="1534"/>
                <a:chExt cx="1153" cy="422"/>
              </a:xfrm>
            </p:grpSpPr>
            <p:sp>
              <p:nvSpPr>
                <p:cNvPr id="266331" name="Rectangle 39"/>
                <p:cNvSpPr>
                  <a:spLocks noChangeArrowheads="1"/>
                </p:cNvSpPr>
                <p:nvPr/>
              </p:nvSpPr>
              <p:spPr bwMode="auto">
                <a:xfrm>
                  <a:off x="941" y="1534"/>
                  <a:ext cx="106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6.0 mm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32" name="Rectangle 40"/>
                <p:cNvSpPr>
                  <a:spLocks noChangeArrowheads="1"/>
                </p:cNvSpPr>
                <p:nvPr/>
              </p:nvSpPr>
              <p:spPr bwMode="auto">
                <a:xfrm>
                  <a:off x="898" y="1534"/>
                  <a:ext cx="11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07" name="Group 41"/>
              <p:cNvGrpSpPr>
                <a:grpSpLocks/>
              </p:cNvGrpSpPr>
              <p:nvPr/>
            </p:nvGrpSpPr>
            <p:grpSpPr bwMode="auto">
              <a:xfrm>
                <a:off x="2051" y="1534"/>
                <a:ext cx="410" cy="422"/>
                <a:chOff x="2051" y="1534"/>
                <a:chExt cx="410" cy="422"/>
              </a:xfrm>
            </p:grpSpPr>
            <p:sp>
              <p:nvSpPr>
                <p:cNvPr id="266329" name="Rectangle 42"/>
                <p:cNvSpPr>
                  <a:spLocks noChangeArrowheads="1"/>
                </p:cNvSpPr>
                <p:nvPr/>
              </p:nvSpPr>
              <p:spPr bwMode="auto">
                <a:xfrm>
                  <a:off x="2094" y="1534"/>
                  <a:ext cx="32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30" name="Rectangle 43"/>
                <p:cNvSpPr>
                  <a:spLocks noChangeArrowheads="1"/>
                </p:cNvSpPr>
                <p:nvPr/>
              </p:nvSpPr>
              <p:spPr bwMode="auto">
                <a:xfrm>
                  <a:off x="2051" y="1534"/>
                  <a:ext cx="4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08" name="Group 44"/>
              <p:cNvGrpSpPr>
                <a:grpSpLocks/>
              </p:cNvGrpSpPr>
              <p:nvPr/>
            </p:nvGrpSpPr>
            <p:grpSpPr bwMode="auto">
              <a:xfrm>
                <a:off x="2461" y="1534"/>
                <a:ext cx="1014" cy="422"/>
                <a:chOff x="2461" y="1534"/>
                <a:chExt cx="1014" cy="422"/>
              </a:xfrm>
            </p:grpSpPr>
            <p:sp>
              <p:nvSpPr>
                <p:cNvPr id="266327" name="Rectangle 45"/>
                <p:cNvSpPr>
                  <a:spLocks noChangeArrowheads="1"/>
                </p:cNvSpPr>
                <p:nvPr/>
              </p:nvSpPr>
              <p:spPr bwMode="auto">
                <a:xfrm>
                  <a:off x="2504" y="1534"/>
                  <a:ext cx="92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9.0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28" name="Rectangle 46"/>
                <p:cNvSpPr>
                  <a:spLocks noChangeArrowheads="1"/>
                </p:cNvSpPr>
                <p:nvPr/>
              </p:nvSpPr>
              <p:spPr bwMode="auto">
                <a:xfrm>
                  <a:off x="2461" y="1534"/>
                  <a:ext cx="10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09" name="Group 47"/>
              <p:cNvGrpSpPr>
                <a:grpSpLocks/>
              </p:cNvGrpSpPr>
              <p:nvPr/>
            </p:nvGrpSpPr>
            <p:grpSpPr bwMode="auto">
              <a:xfrm>
                <a:off x="3475" y="1534"/>
                <a:ext cx="1014" cy="422"/>
                <a:chOff x="3475" y="1534"/>
                <a:chExt cx="1014" cy="422"/>
              </a:xfrm>
            </p:grpSpPr>
            <p:sp>
              <p:nvSpPr>
                <p:cNvPr id="266325" name="Rectangle 48"/>
                <p:cNvSpPr>
                  <a:spLocks noChangeArrowheads="1"/>
                </p:cNvSpPr>
                <p:nvPr/>
              </p:nvSpPr>
              <p:spPr bwMode="auto">
                <a:xfrm>
                  <a:off x="3518" y="1534"/>
                  <a:ext cx="92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9.0 mm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26" name="Rectangle 49"/>
                <p:cNvSpPr>
                  <a:spLocks noChangeArrowheads="1"/>
                </p:cNvSpPr>
                <p:nvPr/>
              </p:nvSpPr>
              <p:spPr bwMode="auto">
                <a:xfrm>
                  <a:off x="3475" y="1534"/>
                  <a:ext cx="10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10" name="Group 50"/>
              <p:cNvGrpSpPr>
                <a:grpSpLocks/>
              </p:cNvGrpSpPr>
              <p:nvPr/>
            </p:nvGrpSpPr>
            <p:grpSpPr bwMode="auto">
              <a:xfrm>
                <a:off x="0" y="1956"/>
                <a:ext cx="898" cy="422"/>
                <a:chOff x="0" y="1956"/>
                <a:chExt cx="898" cy="422"/>
              </a:xfrm>
            </p:grpSpPr>
            <p:sp>
              <p:nvSpPr>
                <p:cNvPr id="266323" name="Rectangle 51"/>
                <p:cNvSpPr>
                  <a:spLocks noChangeArrowheads="1"/>
                </p:cNvSpPr>
                <p:nvPr/>
              </p:nvSpPr>
              <p:spPr bwMode="auto">
                <a:xfrm>
                  <a:off x="43" y="1956"/>
                  <a:ext cx="812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7.0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24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1956"/>
                  <a:ext cx="89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11" name="Group 53"/>
              <p:cNvGrpSpPr>
                <a:grpSpLocks/>
              </p:cNvGrpSpPr>
              <p:nvPr/>
            </p:nvGrpSpPr>
            <p:grpSpPr bwMode="auto">
              <a:xfrm>
                <a:off x="898" y="1956"/>
                <a:ext cx="1153" cy="422"/>
                <a:chOff x="898" y="1956"/>
                <a:chExt cx="1153" cy="422"/>
              </a:xfrm>
            </p:grpSpPr>
            <p:sp>
              <p:nvSpPr>
                <p:cNvPr id="266321" name="Rectangle 54"/>
                <p:cNvSpPr>
                  <a:spLocks noChangeArrowheads="1"/>
                </p:cNvSpPr>
                <p:nvPr/>
              </p:nvSpPr>
              <p:spPr bwMode="auto">
                <a:xfrm>
                  <a:off x="941" y="1956"/>
                  <a:ext cx="106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7.0 mm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22" name="Rectangle 55"/>
                <p:cNvSpPr>
                  <a:spLocks noChangeArrowheads="1"/>
                </p:cNvSpPr>
                <p:nvPr/>
              </p:nvSpPr>
              <p:spPr bwMode="auto">
                <a:xfrm>
                  <a:off x="898" y="1956"/>
                  <a:ext cx="11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12" name="Group 56"/>
              <p:cNvGrpSpPr>
                <a:grpSpLocks/>
              </p:cNvGrpSpPr>
              <p:nvPr/>
            </p:nvGrpSpPr>
            <p:grpSpPr bwMode="auto">
              <a:xfrm>
                <a:off x="2051" y="1956"/>
                <a:ext cx="410" cy="422"/>
                <a:chOff x="2051" y="1956"/>
                <a:chExt cx="410" cy="422"/>
              </a:xfrm>
            </p:grpSpPr>
            <p:sp>
              <p:nvSpPr>
                <p:cNvPr id="266319" name="Rectangle 57"/>
                <p:cNvSpPr>
                  <a:spLocks noChangeArrowheads="1"/>
                </p:cNvSpPr>
                <p:nvPr/>
              </p:nvSpPr>
              <p:spPr bwMode="auto">
                <a:xfrm>
                  <a:off x="2094" y="1956"/>
                  <a:ext cx="32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20" name="Rectangle 58"/>
                <p:cNvSpPr>
                  <a:spLocks noChangeArrowheads="1"/>
                </p:cNvSpPr>
                <p:nvPr/>
              </p:nvSpPr>
              <p:spPr bwMode="auto">
                <a:xfrm>
                  <a:off x="2051" y="1956"/>
                  <a:ext cx="4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13" name="Group 59"/>
              <p:cNvGrpSpPr>
                <a:grpSpLocks/>
              </p:cNvGrpSpPr>
              <p:nvPr/>
            </p:nvGrpSpPr>
            <p:grpSpPr bwMode="auto">
              <a:xfrm>
                <a:off x="2461" y="1956"/>
                <a:ext cx="1014" cy="422"/>
                <a:chOff x="2461" y="1956"/>
                <a:chExt cx="1014" cy="422"/>
              </a:xfrm>
            </p:grpSpPr>
            <p:sp>
              <p:nvSpPr>
                <p:cNvPr id="266317" name="Rectangle 60"/>
                <p:cNvSpPr>
                  <a:spLocks noChangeArrowheads="1"/>
                </p:cNvSpPr>
                <p:nvPr/>
              </p:nvSpPr>
              <p:spPr bwMode="auto">
                <a:xfrm>
                  <a:off x="2504" y="1956"/>
                  <a:ext cx="92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10.0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18" name="Rectangle 61"/>
                <p:cNvSpPr>
                  <a:spLocks noChangeArrowheads="1"/>
                </p:cNvSpPr>
                <p:nvPr/>
              </p:nvSpPr>
              <p:spPr bwMode="auto">
                <a:xfrm>
                  <a:off x="2461" y="1956"/>
                  <a:ext cx="10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314" name="Group 62"/>
              <p:cNvGrpSpPr>
                <a:grpSpLocks/>
              </p:cNvGrpSpPr>
              <p:nvPr/>
            </p:nvGrpSpPr>
            <p:grpSpPr bwMode="auto">
              <a:xfrm>
                <a:off x="3475" y="1956"/>
                <a:ext cx="1014" cy="422"/>
                <a:chOff x="3475" y="1956"/>
                <a:chExt cx="1014" cy="422"/>
              </a:xfrm>
            </p:grpSpPr>
            <p:sp>
              <p:nvSpPr>
                <p:cNvPr id="266315" name="Rectangle 63"/>
                <p:cNvSpPr>
                  <a:spLocks noChangeArrowheads="1"/>
                </p:cNvSpPr>
                <p:nvPr/>
              </p:nvSpPr>
              <p:spPr bwMode="auto">
                <a:xfrm>
                  <a:off x="3518" y="1956"/>
                  <a:ext cx="92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10.0 mm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316" name="Rectangle 64"/>
                <p:cNvSpPr>
                  <a:spLocks noChangeArrowheads="1"/>
                </p:cNvSpPr>
                <p:nvPr/>
              </p:nvSpPr>
              <p:spPr bwMode="auto">
                <a:xfrm>
                  <a:off x="3475" y="1956"/>
                  <a:ext cx="10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6294" name="Rectangle 65"/>
            <p:cNvSpPr>
              <a:spLocks noChangeArrowheads="1"/>
            </p:cNvSpPr>
            <p:nvPr/>
          </p:nvSpPr>
          <p:spPr bwMode="auto">
            <a:xfrm>
              <a:off x="-2" y="554"/>
              <a:ext cx="4493" cy="1826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sp>
        <p:nvSpPr>
          <p:cNvPr id="266244" name="Rectangle 66"/>
          <p:cNvSpPr>
            <a:spLocks noChangeArrowheads="1"/>
          </p:cNvSpPr>
          <p:nvPr/>
        </p:nvSpPr>
        <p:spPr bwMode="auto">
          <a:xfrm>
            <a:off x="685800" y="3886200"/>
            <a:ext cx="8459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457200" algn="l"/>
                <a:tab pos="685800" algn="l"/>
                <a:tab pos="914400" algn="l"/>
              </a:tabLst>
            </a:pPr>
            <a:r>
              <a:rPr lang="en-US" sz="2000" b="1" dirty="0">
                <a:solidFill>
                  <a:srgbClr val="040406"/>
                </a:solidFill>
                <a:latin typeface="Times New Roman" pitchFamily="18" charset="0"/>
              </a:rPr>
              <a:t> 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LARYNGECTOMY TUBES (LGT)</a:t>
            </a:r>
          </a:p>
        </p:txBody>
      </p:sp>
      <p:grpSp>
        <p:nvGrpSpPr>
          <p:cNvPr id="266245" name="Group 67"/>
          <p:cNvGrpSpPr>
            <a:grpSpLocks/>
          </p:cNvGrpSpPr>
          <p:nvPr/>
        </p:nvGrpSpPr>
        <p:grpSpPr bwMode="auto">
          <a:xfrm>
            <a:off x="304800" y="4343400"/>
            <a:ext cx="8458200" cy="2228850"/>
            <a:chOff x="-2" y="2934"/>
            <a:chExt cx="4493" cy="1404"/>
          </a:xfrm>
        </p:grpSpPr>
        <p:grpSp>
          <p:nvGrpSpPr>
            <p:cNvPr id="266246" name="Group 68"/>
            <p:cNvGrpSpPr>
              <a:grpSpLocks/>
            </p:cNvGrpSpPr>
            <p:nvPr/>
          </p:nvGrpSpPr>
          <p:grpSpPr bwMode="auto">
            <a:xfrm>
              <a:off x="0" y="2936"/>
              <a:ext cx="4489" cy="1400"/>
              <a:chOff x="0" y="2936"/>
              <a:chExt cx="4489" cy="1400"/>
            </a:xfrm>
          </p:grpSpPr>
          <p:grpSp>
            <p:nvGrpSpPr>
              <p:cNvPr id="266248" name="Group 69"/>
              <p:cNvGrpSpPr>
                <a:grpSpLocks/>
              </p:cNvGrpSpPr>
              <p:nvPr/>
            </p:nvGrpSpPr>
            <p:grpSpPr bwMode="auto">
              <a:xfrm>
                <a:off x="0" y="2936"/>
                <a:ext cx="898" cy="556"/>
                <a:chOff x="0" y="2936"/>
                <a:chExt cx="898" cy="556"/>
              </a:xfrm>
            </p:grpSpPr>
            <p:sp>
              <p:nvSpPr>
                <p:cNvPr id="266291" name="Rectangle 70"/>
                <p:cNvSpPr>
                  <a:spLocks noChangeArrowheads="1"/>
                </p:cNvSpPr>
                <p:nvPr/>
              </p:nvSpPr>
              <p:spPr bwMode="auto">
                <a:xfrm>
                  <a:off x="43" y="2936"/>
                  <a:ext cx="812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 b="1">
                      <a:solidFill>
                        <a:schemeClr val="tx1"/>
                      </a:solidFill>
                      <a:latin typeface="Times New Roman" pitchFamily="18" charset="0"/>
                    </a:rPr>
                    <a:t>TRACH SIZE</a:t>
                  </a: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92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898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49" name="Group 72"/>
              <p:cNvGrpSpPr>
                <a:grpSpLocks/>
              </p:cNvGrpSpPr>
              <p:nvPr/>
            </p:nvGrpSpPr>
            <p:grpSpPr bwMode="auto">
              <a:xfrm>
                <a:off x="898" y="2936"/>
                <a:ext cx="1153" cy="556"/>
                <a:chOff x="898" y="2936"/>
                <a:chExt cx="1153" cy="556"/>
              </a:xfrm>
            </p:grpSpPr>
            <p:sp>
              <p:nvSpPr>
                <p:cNvPr id="266289" name="Rectangle 73"/>
                <p:cNvSpPr>
                  <a:spLocks noChangeArrowheads="1"/>
                </p:cNvSpPr>
                <p:nvPr/>
              </p:nvSpPr>
              <p:spPr bwMode="auto">
                <a:xfrm>
                  <a:off x="941" y="2936"/>
                  <a:ext cx="1067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 b="1">
                      <a:solidFill>
                        <a:schemeClr val="tx1"/>
                      </a:solidFill>
                      <a:latin typeface="Times New Roman" pitchFamily="18" charset="0"/>
                    </a:rPr>
                    <a:t>INTERNAL DIAMETER</a:t>
                  </a: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90" name="Rectangle 74"/>
                <p:cNvSpPr>
                  <a:spLocks noChangeArrowheads="1"/>
                </p:cNvSpPr>
                <p:nvPr/>
              </p:nvSpPr>
              <p:spPr bwMode="auto">
                <a:xfrm>
                  <a:off x="898" y="2936"/>
                  <a:ext cx="115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50" name="Group 75"/>
              <p:cNvGrpSpPr>
                <a:grpSpLocks/>
              </p:cNvGrpSpPr>
              <p:nvPr/>
            </p:nvGrpSpPr>
            <p:grpSpPr bwMode="auto">
              <a:xfrm>
                <a:off x="2051" y="2936"/>
                <a:ext cx="410" cy="556"/>
                <a:chOff x="2051" y="2936"/>
                <a:chExt cx="410" cy="556"/>
              </a:xfrm>
            </p:grpSpPr>
            <p:sp>
              <p:nvSpPr>
                <p:cNvPr id="266287" name="Rectangle 76"/>
                <p:cNvSpPr>
                  <a:spLocks noChangeArrowheads="1"/>
                </p:cNvSpPr>
                <p:nvPr/>
              </p:nvSpPr>
              <p:spPr bwMode="auto">
                <a:xfrm>
                  <a:off x="2094" y="2936"/>
                  <a:ext cx="324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88" name="Rectangle 77"/>
                <p:cNvSpPr>
                  <a:spLocks noChangeArrowheads="1"/>
                </p:cNvSpPr>
                <p:nvPr/>
              </p:nvSpPr>
              <p:spPr bwMode="auto">
                <a:xfrm>
                  <a:off x="2051" y="2936"/>
                  <a:ext cx="41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51" name="Group 78"/>
              <p:cNvGrpSpPr>
                <a:grpSpLocks/>
              </p:cNvGrpSpPr>
              <p:nvPr/>
            </p:nvGrpSpPr>
            <p:grpSpPr bwMode="auto">
              <a:xfrm>
                <a:off x="2461" y="2936"/>
                <a:ext cx="1014" cy="556"/>
                <a:chOff x="2461" y="2936"/>
                <a:chExt cx="1014" cy="556"/>
              </a:xfrm>
            </p:grpSpPr>
            <p:sp>
              <p:nvSpPr>
                <p:cNvPr id="266285" name="Rectangle 79"/>
                <p:cNvSpPr>
                  <a:spLocks noChangeArrowheads="1"/>
                </p:cNvSpPr>
                <p:nvPr/>
              </p:nvSpPr>
              <p:spPr bwMode="auto">
                <a:xfrm>
                  <a:off x="2504" y="2936"/>
                  <a:ext cx="92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 b="1">
                      <a:solidFill>
                        <a:schemeClr val="tx1"/>
                      </a:solidFill>
                      <a:latin typeface="Times New Roman" pitchFamily="18" charset="0"/>
                    </a:rPr>
                    <a:t>TRACH SIZE</a:t>
                  </a: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86" name="Rectangle 80"/>
                <p:cNvSpPr>
                  <a:spLocks noChangeArrowheads="1"/>
                </p:cNvSpPr>
                <p:nvPr/>
              </p:nvSpPr>
              <p:spPr bwMode="auto">
                <a:xfrm>
                  <a:off x="2461" y="2936"/>
                  <a:ext cx="101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52" name="Group 81"/>
              <p:cNvGrpSpPr>
                <a:grpSpLocks/>
              </p:cNvGrpSpPr>
              <p:nvPr/>
            </p:nvGrpSpPr>
            <p:grpSpPr bwMode="auto">
              <a:xfrm>
                <a:off x="3475" y="2936"/>
                <a:ext cx="1014" cy="556"/>
                <a:chOff x="3475" y="2936"/>
                <a:chExt cx="1014" cy="556"/>
              </a:xfrm>
            </p:grpSpPr>
            <p:sp>
              <p:nvSpPr>
                <p:cNvPr id="266283" name="Rectangle 82"/>
                <p:cNvSpPr>
                  <a:spLocks noChangeArrowheads="1"/>
                </p:cNvSpPr>
                <p:nvPr/>
              </p:nvSpPr>
              <p:spPr bwMode="auto">
                <a:xfrm>
                  <a:off x="3518" y="2936"/>
                  <a:ext cx="92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 b="1">
                      <a:solidFill>
                        <a:schemeClr val="tx1"/>
                      </a:solidFill>
                      <a:latin typeface="Times New Roman" pitchFamily="18" charset="0"/>
                    </a:rPr>
                    <a:t>INTERNAL DIAMETER</a:t>
                  </a: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84" name="Rectangle 83"/>
                <p:cNvSpPr>
                  <a:spLocks noChangeArrowheads="1"/>
                </p:cNvSpPr>
                <p:nvPr/>
              </p:nvSpPr>
              <p:spPr bwMode="auto">
                <a:xfrm>
                  <a:off x="3475" y="2936"/>
                  <a:ext cx="101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53" name="Group 84"/>
              <p:cNvGrpSpPr>
                <a:grpSpLocks/>
              </p:cNvGrpSpPr>
              <p:nvPr/>
            </p:nvGrpSpPr>
            <p:grpSpPr bwMode="auto">
              <a:xfrm>
                <a:off x="0" y="3492"/>
                <a:ext cx="898" cy="422"/>
                <a:chOff x="0" y="3492"/>
                <a:chExt cx="898" cy="422"/>
              </a:xfrm>
            </p:grpSpPr>
            <p:sp>
              <p:nvSpPr>
                <p:cNvPr id="266281" name="Rectangle 85"/>
                <p:cNvSpPr>
                  <a:spLocks noChangeArrowheads="1"/>
                </p:cNvSpPr>
                <p:nvPr/>
              </p:nvSpPr>
              <p:spPr bwMode="auto">
                <a:xfrm>
                  <a:off x="43" y="3492"/>
                  <a:ext cx="812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6.0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82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3492"/>
                  <a:ext cx="89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54" name="Group 87"/>
              <p:cNvGrpSpPr>
                <a:grpSpLocks/>
              </p:cNvGrpSpPr>
              <p:nvPr/>
            </p:nvGrpSpPr>
            <p:grpSpPr bwMode="auto">
              <a:xfrm>
                <a:off x="898" y="3492"/>
                <a:ext cx="1153" cy="422"/>
                <a:chOff x="898" y="3492"/>
                <a:chExt cx="1153" cy="422"/>
              </a:xfrm>
            </p:grpSpPr>
            <p:sp>
              <p:nvSpPr>
                <p:cNvPr id="266279" name="Rectangle 88"/>
                <p:cNvSpPr>
                  <a:spLocks noChangeArrowheads="1"/>
                </p:cNvSpPr>
                <p:nvPr/>
              </p:nvSpPr>
              <p:spPr bwMode="auto">
                <a:xfrm>
                  <a:off x="941" y="3492"/>
                  <a:ext cx="106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6.8 mm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80" name="Rectangle 89"/>
                <p:cNvSpPr>
                  <a:spLocks noChangeArrowheads="1"/>
                </p:cNvSpPr>
                <p:nvPr/>
              </p:nvSpPr>
              <p:spPr bwMode="auto">
                <a:xfrm>
                  <a:off x="898" y="3492"/>
                  <a:ext cx="11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55" name="Group 90"/>
              <p:cNvGrpSpPr>
                <a:grpSpLocks/>
              </p:cNvGrpSpPr>
              <p:nvPr/>
            </p:nvGrpSpPr>
            <p:grpSpPr bwMode="auto">
              <a:xfrm>
                <a:off x="2051" y="3492"/>
                <a:ext cx="410" cy="422"/>
                <a:chOff x="2051" y="3492"/>
                <a:chExt cx="410" cy="422"/>
              </a:xfrm>
            </p:grpSpPr>
            <p:sp>
              <p:nvSpPr>
                <p:cNvPr id="266277" name="Rectangle 91"/>
                <p:cNvSpPr>
                  <a:spLocks noChangeArrowheads="1"/>
                </p:cNvSpPr>
                <p:nvPr/>
              </p:nvSpPr>
              <p:spPr bwMode="auto">
                <a:xfrm>
                  <a:off x="2094" y="3492"/>
                  <a:ext cx="32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78" name="Rectangle 92"/>
                <p:cNvSpPr>
                  <a:spLocks noChangeArrowheads="1"/>
                </p:cNvSpPr>
                <p:nvPr/>
              </p:nvSpPr>
              <p:spPr bwMode="auto">
                <a:xfrm>
                  <a:off x="2051" y="3492"/>
                  <a:ext cx="4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56" name="Group 93"/>
              <p:cNvGrpSpPr>
                <a:grpSpLocks/>
              </p:cNvGrpSpPr>
              <p:nvPr/>
            </p:nvGrpSpPr>
            <p:grpSpPr bwMode="auto">
              <a:xfrm>
                <a:off x="2461" y="3492"/>
                <a:ext cx="1014" cy="422"/>
                <a:chOff x="2461" y="3492"/>
                <a:chExt cx="1014" cy="422"/>
              </a:xfrm>
            </p:grpSpPr>
            <p:sp>
              <p:nvSpPr>
                <p:cNvPr id="266275" name="Rectangle 94"/>
                <p:cNvSpPr>
                  <a:spLocks noChangeArrowheads="1"/>
                </p:cNvSpPr>
                <p:nvPr/>
              </p:nvSpPr>
              <p:spPr bwMode="auto">
                <a:xfrm>
                  <a:off x="2504" y="3492"/>
                  <a:ext cx="92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10.0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76" name="Rectangle 95"/>
                <p:cNvSpPr>
                  <a:spLocks noChangeArrowheads="1"/>
                </p:cNvSpPr>
                <p:nvPr/>
              </p:nvSpPr>
              <p:spPr bwMode="auto">
                <a:xfrm>
                  <a:off x="2461" y="3492"/>
                  <a:ext cx="10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57" name="Group 96"/>
              <p:cNvGrpSpPr>
                <a:grpSpLocks/>
              </p:cNvGrpSpPr>
              <p:nvPr/>
            </p:nvGrpSpPr>
            <p:grpSpPr bwMode="auto">
              <a:xfrm>
                <a:off x="3475" y="3492"/>
                <a:ext cx="1014" cy="422"/>
                <a:chOff x="3475" y="3492"/>
                <a:chExt cx="1014" cy="422"/>
              </a:xfrm>
            </p:grpSpPr>
            <p:sp>
              <p:nvSpPr>
                <p:cNvPr id="266273" name="Rectangle 97"/>
                <p:cNvSpPr>
                  <a:spLocks noChangeArrowheads="1"/>
                </p:cNvSpPr>
                <p:nvPr/>
              </p:nvSpPr>
              <p:spPr bwMode="auto">
                <a:xfrm>
                  <a:off x="3518" y="3492"/>
                  <a:ext cx="92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9.1 mm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74" name="Rectangle 98"/>
                <p:cNvSpPr>
                  <a:spLocks noChangeArrowheads="1"/>
                </p:cNvSpPr>
                <p:nvPr/>
              </p:nvSpPr>
              <p:spPr bwMode="auto">
                <a:xfrm>
                  <a:off x="3475" y="3492"/>
                  <a:ext cx="10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58" name="Group 99"/>
              <p:cNvGrpSpPr>
                <a:grpSpLocks/>
              </p:cNvGrpSpPr>
              <p:nvPr/>
            </p:nvGrpSpPr>
            <p:grpSpPr bwMode="auto">
              <a:xfrm>
                <a:off x="0" y="3914"/>
                <a:ext cx="898" cy="422"/>
                <a:chOff x="0" y="3914"/>
                <a:chExt cx="898" cy="422"/>
              </a:xfrm>
            </p:grpSpPr>
            <p:sp>
              <p:nvSpPr>
                <p:cNvPr id="266271" name="Rectangle 100"/>
                <p:cNvSpPr>
                  <a:spLocks noChangeArrowheads="1"/>
                </p:cNvSpPr>
                <p:nvPr/>
              </p:nvSpPr>
              <p:spPr bwMode="auto">
                <a:xfrm>
                  <a:off x="43" y="3914"/>
                  <a:ext cx="812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8.0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72" name="Rectangle 101"/>
                <p:cNvSpPr>
                  <a:spLocks noChangeArrowheads="1"/>
                </p:cNvSpPr>
                <p:nvPr/>
              </p:nvSpPr>
              <p:spPr bwMode="auto">
                <a:xfrm>
                  <a:off x="0" y="3914"/>
                  <a:ext cx="89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59" name="Group 102"/>
              <p:cNvGrpSpPr>
                <a:grpSpLocks/>
              </p:cNvGrpSpPr>
              <p:nvPr/>
            </p:nvGrpSpPr>
            <p:grpSpPr bwMode="auto">
              <a:xfrm>
                <a:off x="898" y="3914"/>
                <a:ext cx="1153" cy="422"/>
                <a:chOff x="898" y="3914"/>
                <a:chExt cx="1153" cy="422"/>
              </a:xfrm>
            </p:grpSpPr>
            <p:sp>
              <p:nvSpPr>
                <p:cNvPr id="266269" name="Rectangle 103"/>
                <p:cNvSpPr>
                  <a:spLocks noChangeArrowheads="1"/>
                </p:cNvSpPr>
                <p:nvPr/>
              </p:nvSpPr>
              <p:spPr bwMode="auto">
                <a:xfrm>
                  <a:off x="941" y="3914"/>
                  <a:ext cx="106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8.3 mm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70" name="Rectangle 104"/>
                <p:cNvSpPr>
                  <a:spLocks noChangeArrowheads="1"/>
                </p:cNvSpPr>
                <p:nvPr/>
              </p:nvSpPr>
              <p:spPr bwMode="auto">
                <a:xfrm>
                  <a:off x="898" y="3914"/>
                  <a:ext cx="11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60" name="Group 105"/>
              <p:cNvGrpSpPr>
                <a:grpSpLocks/>
              </p:cNvGrpSpPr>
              <p:nvPr/>
            </p:nvGrpSpPr>
            <p:grpSpPr bwMode="auto">
              <a:xfrm>
                <a:off x="2051" y="3914"/>
                <a:ext cx="410" cy="422"/>
                <a:chOff x="2051" y="3914"/>
                <a:chExt cx="410" cy="422"/>
              </a:xfrm>
            </p:grpSpPr>
            <p:sp>
              <p:nvSpPr>
                <p:cNvPr id="2662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094" y="3914"/>
                  <a:ext cx="32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68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51" y="3914"/>
                  <a:ext cx="4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61" name="Group 108"/>
              <p:cNvGrpSpPr>
                <a:grpSpLocks/>
              </p:cNvGrpSpPr>
              <p:nvPr/>
            </p:nvGrpSpPr>
            <p:grpSpPr bwMode="auto">
              <a:xfrm>
                <a:off x="2461" y="3914"/>
                <a:ext cx="1014" cy="422"/>
                <a:chOff x="2461" y="3914"/>
                <a:chExt cx="1014" cy="422"/>
              </a:xfrm>
            </p:grpSpPr>
            <p:sp>
              <p:nvSpPr>
                <p:cNvPr id="26626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504" y="3914"/>
                  <a:ext cx="92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66" name="Rectangle 110"/>
                <p:cNvSpPr>
                  <a:spLocks noChangeArrowheads="1"/>
                </p:cNvSpPr>
                <p:nvPr/>
              </p:nvSpPr>
              <p:spPr bwMode="auto">
                <a:xfrm>
                  <a:off x="2461" y="3914"/>
                  <a:ext cx="10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262" name="Group 111"/>
              <p:cNvGrpSpPr>
                <a:grpSpLocks/>
              </p:cNvGrpSpPr>
              <p:nvPr/>
            </p:nvGrpSpPr>
            <p:grpSpPr bwMode="auto">
              <a:xfrm>
                <a:off x="3475" y="3914"/>
                <a:ext cx="1014" cy="422"/>
                <a:chOff x="3475" y="3914"/>
                <a:chExt cx="1014" cy="422"/>
              </a:xfrm>
            </p:grpSpPr>
            <p:sp>
              <p:nvSpPr>
                <p:cNvPr id="266263" name="Rectangle 112"/>
                <p:cNvSpPr>
                  <a:spLocks noChangeArrowheads="1"/>
                </p:cNvSpPr>
                <p:nvPr/>
              </p:nvSpPr>
              <p:spPr bwMode="auto">
                <a:xfrm>
                  <a:off x="3518" y="3914"/>
                  <a:ext cx="92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457200" algn="l"/>
                      <a:tab pos="685800" algn="l"/>
                      <a:tab pos="914400" algn="l"/>
                    </a:tabLst>
                  </a:pPr>
                  <a:r>
                    <a:rPr lang="en-US" sz="2000">
                      <a:solidFill>
                        <a:schemeClr val="tx1"/>
                      </a:solidFill>
                      <a:latin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57200" algn="l"/>
                      <a:tab pos="685800" algn="l"/>
                      <a:tab pos="914400" algn="l"/>
                    </a:tabLst>
                  </a:pPr>
                  <a:endParaRPr lang="en-US" sz="20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6264" name="Rectangle 113"/>
                <p:cNvSpPr>
                  <a:spLocks noChangeArrowheads="1"/>
                </p:cNvSpPr>
                <p:nvPr/>
              </p:nvSpPr>
              <p:spPr bwMode="auto">
                <a:xfrm>
                  <a:off x="3475" y="3914"/>
                  <a:ext cx="101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6247" name="Rectangle 114"/>
            <p:cNvSpPr>
              <a:spLocks noChangeArrowheads="1"/>
            </p:cNvSpPr>
            <p:nvPr/>
          </p:nvSpPr>
          <p:spPr bwMode="auto">
            <a:xfrm>
              <a:off x="-2" y="2934"/>
              <a:ext cx="4493" cy="1404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595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pPr marL="838200" indent="-838200" algn="l" eaLnBrk="1" hangingPunct="1"/>
            <a:r>
              <a:rPr lang="en-US" smtClean="0"/>
              <a:t>Types of Tracheostomy Tubes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382000" cy="4419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Low Pressure Cuff (LPC) </a:t>
            </a:r>
            <a:r>
              <a:rPr lang="en-US" sz="2800" i="1" dirty="0" smtClean="0"/>
              <a:t>reusable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Low Pressure Cuff (DCT) </a:t>
            </a:r>
            <a:r>
              <a:rPr lang="en-US" sz="2800" i="1" dirty="0" smtClean="0"/>
              <a:t>disposable</a:t>
            </a:r>
            <a:r>
              <a:rPr lang="en-US" sz="28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Cuffless (CFS)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Single cannula (SCT)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Extra Long (XLT)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Fenestrated (FEN) or (CFEN)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Jackson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Foam-cuff (Bivona or </a:t>
            </a:r>
            <a:r>
              <a:rPr lang="en-US" sz="2800" dirty="0" err="1" smtClean="0"/>
              <a:t>Kamen</a:t>
            </a:r>
            <a:r>
              <a:rPr lang="en-US" sz="2800" dirty="0" smtClean="0"/>
              <a:t> </a:t>
            </a:r>
            <a:r>
              <a:rPr lang="en-US" sz="2800" dirty="0" err="1" smtClean="0"/>
              <a:t>Wilkenson</a:t>
            </a:r>
            <a:r>
              <a:rPr lang="en-US" sz="2800" dirty="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/>
              <a:t>Water filled cuff (TTS)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717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~im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684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322997" y="1778190"/>
            <a:ext cx="2590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Shiley Low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pressure cuff (LPC) trach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tube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(reusable inner cannula)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4038600" y="1371600"/>
            <a:ext cx="1524000" cy="914400"/>
          </a:xfrm>
          <a:prstGeom prst="line">
            <a:avLst/>
          </a:prstGeom>
          <a:noFill/>
          <a:ln w="9525">
            <a:solidFill>
              <a:srgbClr val="0404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68293" name="Line 5"/>
          <p:cNvSpPr>
            <a:spLocks noChangeShapeType="1"/>
          </p:cNvSpPr>
          <p:nvPr/>
        </p:nvSpPr>
        <p:spPr bwMode="auto">
          <a:xfrm>
            <a:off x="3733800" y="1676400"/>
            <a:ext cx="914400" cy="1295400"/>
          </a:xfrm>
          <a:prstGeom prst="line">
            <a:avLst/>
          </a:prstGeom>
          <a:noFill/>
          <a:ln w="9525">
            <a:solidFill>
              <a:srgbClr val="0404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589697" y="89916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Size &amp; type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936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~im0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0"/>
            <a:ext cx="6670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1905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40406"/>
                </a:solidFill>
                <a:latin typeface="Tahoma" pitchFamily="34" charset="0"/>
              </a:rPr>
              <a:t>2.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 Shiley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Disposable inner cannula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(DCT) trach tube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 flipH="1">
            <a:off x="8153400" y="3124200"/>
            <a:ext cx="228600" cy="1295400"/>
          </a:xfrm>
          <a:prstGeom prst="line">
            <a:avLst/>
          </a:prstGeom>
          <a:noFill/>
          <a:ln w="38100">
            <a:solidFill>
              <a:srgbClr val="04040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 flipH="1" flipV="1">
            <a:off x="7924800" y="1752600"/>
            <a:ext cx="457200" cy="1295400"/>
          </a:xfrm>
          <a:prstGeom prst="line">
            <a:avLst/>
          </a:prstGeom>
          <a:noFill/>
          <a:ln w="38100">
            <a:solidFill>
              <a:srgbClr val="04040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82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Trach Tubes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 sz="2800" smtClean="0"/>
              <a:t>Cuffless (CFS)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No cuff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Used for non-ventilated patients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Used for patients without aspiration problems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 sz="2800" smtClean="0"/>
              <a:t>Single cannula (SCT)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No inner cannula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More common in pediatrics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Allows for larger inner diameter and less airflow resistance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839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~im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1" y="1748631"/>
            <a:ext cx="716280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3" name="Line 4"/>
          <p:cNvSpPr>
            <a:spLocks noChangeShapeType="1"/>
          </p:cNvSpPr>
          <p:nvPr/>
        </p:nvSpPr>
        <p:spPr bwMode="auto">
          <a:xfrm>
            <a:off x="2006221" y="2666999"/>
            <a:ext cx="1270379" cy="155137"/>
          </a:xfrm>
          <a:prstGeom prst="line">
            <a:avLst/>
          </a:prstGeom>
          <a:noFill/>
          <a:ln w="28575">
            <a:solidFill>
              <a:srgbClr val="04040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1364" name="Text Box 5"/>
          <p:cNvSpPr txBox="1">
            <a:spLocks noChangeArrowheads="1"/>
          </p:cNvSpPr>
          <p:nvPr/>
        </p:nvSpPr>
        <p:spPr bwMode="auto">
          <a:xfrm>
            <a:off x="304800" y="533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</a:rPr>
              <a:t>5. 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Special anatomical situations</a:t>
            </a:r>
          </a:p>
        </p:txBody>
      </p:sp>
      <p:sp>
        <p:nvSpPr>
          <p:cNvPr id="271367" name="Text Box 8"/>
          <p:cNvSpPr txBox="1">
            <a:spLocks noChangeArrowheads="1"/>
          </p:cNvSpPr>
          <p:nvPr/>
        </p:nvSpPr>
        <p:spPr bwMode="auto">
          <a:xfrm>
            <a:off x="304800" y="2221973"/>
            <a:ext cx="1524000" cy="120032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FF0000"/>
                </a:solidFill>
              </a:rPr>
              <a:t>Proximal</a:t>
            </a:r>
            <a:r>
              <a:rPr lang="en-US" sz="2400" dirty="0" smtClean="0">
                <a:solidFill>
                  <a:srgbClr val="FF0000"/>
                </a:solidFill>
              </a:rPr>
              <a:t> extended length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17310" y="4648200"/>
            <a:ext cx="1524000" cy="120032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FF0000"/>
                </a:solidFill>
              </a:rPr>
              <a:t>Distal</a:t>
            </a:r>
            <a:r>
              <a:rPr lang="en-US" sz="2400" dirty="0" smtClean="0">
                <a:solidFill>
                  <a:srgbClr val="FF0000"/>
                </a:solidFill>
              </a:rPr>
              <a:t> extended length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2006221" y="5181600"/>
            <a:ext cx="1194179" cy="304800"/>
          </a:xfrm>
          <a:prstGeom prst="line">
            <a:avLst/>
          </a:prstGeom>
          <a:noFill/>
          <a:ln w="28575">
            <a:solidFill>
              <a:srgbClr val="04040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23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Enforced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Bivona Mid-Range </a:t>
            </a:r>
            <a:r>
              <a:rPr lang="en-US" dirty="0" err="1" smtClean="0"/>
              <a:t>Aire</a:t>
            </a:r>
            <a:r>
              <a:rPr lang="en-US" dirty="0" smtClean="0"/>
              <a:t>-Cuff </a:t>
            </a:r>
            <a:r>
              <a:rPr lang="en-US" dirty="0" err="1" smtClean="0"/>
              <a:t>Hyperflex</a:t>
            </a:r>
            <a:endParaRPr lang="en-US" dirty="0" smtClean="0"/>
          </a:p>
          <a:p>
            <a:pPr lvl="1"/>
            <a:r>
              <a:rPr lang="en-US" sz="2400" dirty="0" smtClean="0"/>
              <a:t>Adjustable flange: Temporary </a:t>
            </a:r>
            <a:r>
              <a:rPr lang="en-US" sz="2400" dirty="0"/>
              <a:t>tube for extended </a:t>
            </a:r>
            <a:r>
              <a:rPr lang="en-US" sz="2400" dirty="0" smtClean="0"/>
              <a:t>length</a:t>
            </a:r>
          </a:p>
          <a:p>
            <a:pPr lvl="1"/>
            <a:r>
              <a:rPr lang="en-US" sz="2400" dirty="0" smtClean="0"/>
              <a:t>Adjustable length with locking flange</a:t>
            </a:r>
            <a:endParaRPr lang="en-US" sz="2400" dirty="0"/>
          </a:p>
          <a:p>
            <a:pPr lvl="1"/>
            <a:r>
              <a:rPr lang="en-US" sz="2400" dirty="0" smtClean="0"/>
              <a:t>Sizes 6, 7, 8 and 9</a:t>
            </a:r>
          </a:p>
          <a:p>
            <a:pPr lvl="1"/>
            <a:r>
              <a:rPr lang="en-US" sz="2400" dirty="0" smtClean="0"/>
              <a:t>Length 110 – 140 mm</a:t>
            </a:r>
          </a:p>
          <a:p>
            <a:pPr lvl="1"/>
            <a:r>
              <a:rPr lang="en-US" sz="2400" dirty="0" smtClean="0"/>
              <a:t>Blue pilot valve = fill with air and measure cuff pressures</a:t>
            </a:r>
          </a:p>
        </p:txBody>
      </p:sp>
    </p:spTree>
    <p:extLst>
      <p:ext uri="{BB962C8B-B14F-4D97-AF65-F5344CB8AC3E}">
        <p14:creationId xmlns:p14="http://schemas.microsoft.com/office/powerpoint/2010/main" val="28911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58333"/>
            <a:ext cx="3048000" cy="247066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Bivona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Mid-Range </a:t>
            </a:r>
            <a:r>
              <a:rPr lang="en-US" sz="3600" dirty="0" err="1"/>
              <a:t>Aire</a:t>
            </a:r>
            <a:r>
              <a:rPr lang="en-US" sz="3600" dirty="0"/>
              <a:t>-Cuff </a:t>
            </a:r>
            <a:r>
              <a:rPr lang="en-US" sz="3600" dirty="0" err="1" smtClean="0"/>
              <a:t>Hyperflex</a:t>
            </a:r>
            <a:endParaRPr lang="en-US" sz="3600" dirty="0"/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6170"/>
            <a:ext cx="3962400" cy="619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5105400" y="1752600"/>
            <a:ext cx="1066800" cy="1295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endCxn id="8" idx="1"/>
          </p:cNvCxnSpPr>
          <p:nvPr/>
        </p:nvCxnSpPr>
        <p:spPr bwMode="auto">
          <a:xfrm flipV="1">
            <a:off x="7464756" y="958334"/>
            <a:ext cx="454357" cy="18466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982412" y="362898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Adjustable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19113" y="542835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Blue = air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1054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Wire enforced = No MRI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4495800" y="4343400"/>
            <a:ext cx="1483057" cy="10668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29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4036" y="11969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Tracheostomy </a:t>
            </a:r>
            <a:r>
              <a:rPr lang="en-US" dirty="0"/>
              <a:t>Airway Insertion and </a:t>
            </a:r>
            <a:r>
              <a:rPr lang="en-US" dirty="0" smtClean="0"/>
              <a:t>Changes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335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/>
              <a:t>6</a:t>
            </a:r>
            <a:r>
              <a:rPr lang="en-US" sz="3600" dirty="0" smtClean="0"/>
              <a:t>.  Fenestrated Tubes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487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Tracheostomy tube with a hole in the posterior surface</a:t>
            </a:r>
          </a:p>
          <a:p>
            <a:pPr lvl="4" eaLnBrk="1" hangingPunct="1"/>
            <a:endParaRPr lang="en-US" sz="14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Used </a:t>
            </a:r>
            <a:r>
              <a:rPr lang="en-US" sz="2800" dirty="0">
                <a:cs typeface="Times New Roman" pitchFamily="18" charset="0"/>
              </a:rPr>
              <a:t>to facilitate upper airway functions </a:t>
            </a:r>
            <a:endParaRPr lang="en-US" sz="28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Speech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Cough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Valsalva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Smell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Taste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blowing nose</a:t>
            </a:r>
          </a:p>
          <a:p>
            <a:pPr lvl="1" eaLnBrk="1" hangingPunct="1"/>
            <a:endParaRPr lang="en-US" sz="20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Used to facilitate </a:t>
            </a:r>
            <a:r>
              <a:rPr lang="en-US" sz="2800" dirty="0">
                <a:cs typeface="Times New Roman" pitchFamily="18" charset="0"/>
              </a:rPr>
              <a:t>decannulation.</a:t>
            </a:r>
            <a:r>
              <a:rPr lang="en-US" dirty="0">
                <a:cs typeface="Times New Roman" pitchFamily="18" charset="0"/>
              </a:rPr>
              <a:t>  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48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 descr="scan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0" name="Line 4"/>
          <p:cNvSpPr>
            <a:spLocks noChangeShapeType="1"/>
          </p:cNvSpPr>
          <p:nvPr/>
        </p:nvSpPr>
        <p:spPr bwMode="auto">
          <a:xfrm>
            <a:off x="2590800" y="2286000"/>
            <a:ext cx="2743200" cy="0"/>
          </a:xfrm>
          <a:prstGeom prst="line">
            <a:avLst/>
          </a:prstGeom>
          <a:noFill/>
          <a:ln w="9525">
            <a:solidFill>
              <a:srgbClr val="0404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5461" name="Line 5"/>
          <p:cNvSpPr>
            <a:spLocks noChangeShapeType="1"/>
          </p:cNvSpPr>
          <p:nvPr/>
        </p:nvSpPr>
        <p:spPr bwMode="auto">
          <a:xfrm flipV="1">
            <a:off x="228600" y="2286000"/>
            <a:ext cx="2362200" cy="1143000"/>
          </a:xfrm>
          <a:prstGeom prst="line">
            <a:avLst/>
          </a:prstGeom>
          <a:noFill/>
          <a:ln w="9525">
            <a:solidFill>
              <a:srgbClr val="0404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3886200" y="24384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 flipH="1" flipV="1">
            <a:off x="1371600" y="838200"/>
            <a:ext cx="1066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914400" y="6096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3657600" y="4191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4800600" y="3505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1981200" y="32004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4267200" y="2362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1143000" y="3657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87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~im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592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b="1" dirty="0">
                <a:solidFill>
                  <a:schemeClr val="tx1"/>
                </a:solidFill>
              </a:rPr>
              <a:t>Steps for </a:t>
            </a:r>
            <a:r>
              <a:rPr lang="en-US" b="1" dirty="0" smtClean="0">
                <a:solidFill>
                  <a:srgbClr val="FF0000"/>
                </a:solidFill>
              </a:rPr>
              <a:t>plugging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Suction upper airway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Deflate </a:t>
            </a:r>
            <a:r>
              <a:rPr lang="en-US" dirty="0" smtClean="0">
                <a:solidFill>
                  <a:schemeClr val="tx1"/>
                </a:solidFill>
              </a:rPr>
              <a:t>cuff as patient coughs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Remove inner cannula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Insert proper plug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Place oxygen on patient’s face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endParaRPr lang="en-US" sz="2400" b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04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~im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228600" y="567047"/>
            <a:ext cx="45720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b="1" dirty="0">
                <a:solidFill>
                  <a:schemeClr val="tx1"/>
                </a:solidFill>
              </a:rPr>
              <a:t>Steps for </a:t>
            </a:r>
            <a:r>
              <a:rPr lang="en-US" b="1" dirty="0" smtClean="0">
                <a:solidFill>
                  <a:srgbClr val="FF0000"/>
                </a:solidFill>
              </a:rPr>
              <a:t>capping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Suction upper airway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Deflate </a:t>
            </a:r>
            <a:r>
              <a:rPr lang="en-US" dirty="0" smtClean="0">
                <a:solidFill>
                  <a:schemeClr val="tx1"/>
                </a:solidFill>
              </a:rPr>
              <a:t>cuff as patient coughs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Remove inner cannula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i="1" dirty="0">
                <a:solidFill>
                  <a:schemeClr val="tx1"/>
                </a:solidFill>
              </a:rPr>
              <a:t>Replace with fenestrated inner cannula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Place cap on inner cannula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Place </a:t>
            </a:r>
            <a:r>
              <a:rPr lang="en-US" dirty="0" smtClean="0">
                <a:solidFill>
                  <a:schemeClr val="tx1"/>
                </a:solidFill>
              </a:rPr>
              <a:t>oxygen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dirty="0" smtClean="0">
                <a:solidFill>
                  <a:schemeClr val="tx1"/>
                </a:solidFill>
              </a:rPr>
              <a:t>patient’s face</a:t>
            </a:r>
            <a:endParaRPr lang="en-US" sz="2400" b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115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Fenestrated Tubes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Why do I absolutely have to open the fenestration port </a:t>
            </a:r>
            <a:r>
              <a:rPr lang="en-US" b="1" u="sng" dirty="0" smtClean="0">
                <a:solidFill>
                  <a:srgbClr val="FFFF00"/>
                </a:solidFill>
                <a:cs typeface="Times New Roman" pitchFamily="18" charset="0"/>
              </a:rPr>
              <a:t>and</a:t>
            </a: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deflate the cuff before capping (plugging) a </a:t>
            </a:r>
            <a:r>
              <a:rPr lang="en-US" b="1" dirty="0" err="1" smtClean="0">
                <a:solidFill>
                  <a:srgbClr val="FFFF00"/>
                </a:solidFill>
                <a:cs typeface="Times New Roman" pitchFamily="18" charset="0"/>
              </a:rPr>
              <a:t>trach</a:t>
            </a: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tube?</a:t>
            </a:r>
          </a:p>
          <a:p>
            <a:pPr eaLnBrk="1" hangingPunct="1"/>
            <a:endParaRPr lang="en-US" sz="4000" dirty="0" smtClean="0">
              <a:solidFill>
                <a:srgbClr val="04040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860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Fenestrated Tubes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Why do I absolutely have to open the fenestration port </a:t>
            </a:r>
            <a:r>
              <a:rPr lang="en-US" b="1" u="sng" dirty="0" smtClean="0">
                <a:solidFill>
                  <a:srgbClr val="FFFF00"/>
                </a:solidFill>
                <a:cs typeface="Times New Roman" pitchFamily="18" charset="0"/>
              </a:rPr>
              <a:t>and</a:t>
            </a: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deflate the cuff before capping (plugging) a trach tube?</a:t>
            </a:r>
          </a:p>
          <a:p>
            <a:pPr lvl="3" eaLnBrk="1" hangingPunct="1"/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4000" b="1" dirty="0" smtClean="0">
                <a:solidFill>
                  <a:srgbClr val="FF99CC"/>
                </a:solidFill>
                <a:cs typeface="Times New Roman" pitchFamily="18" charset="0"/>
              </a:rPr>
              <a:t>Simple – if you don’t – the patient will suffocate!!!!!!!</a:t>
            </a:r>
            <a:r>
              <a:rPr lang="en-US" sz="4000" dirty="0" smtClean="0">
                <a:solidFill>
                  <a:srgbClr val="FF99CC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endParaRPr lang="en-US" sz="4000" dirty="0" smtClean="0">
              <a:solidFill>
                <a:srgbClr val="04040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951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Fenestrated Tubes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Why should I replace the solid inner cannula before I suction the fenestrated </a:t>
            </a:r>
            <a:r>
              <a:rPr lang="en-US" b="1" dirty="0" err="1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trach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 tube?</a:t>
            </a:r>
          </a:p>
          <a:p>
            <a:pPr lvl="1" eaLnBrk="1" hangingPunct="1"/>
            <a:endParaRPr lang="en-US" dirty="0" smtClean="0">
              <a:cs typeface="Times New Roman" pitchFamily="18" charset="0"/>
            </a:endParaRPr>
          </a:p>
          <a:p>
            <a:pPr lvl="1" eaLnBrk="1" hangingPunct="1"/>
            <a:endParaRPr lang="en-US" u="sng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744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~im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26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Replace the solid inner cannula before suctioning the airway to prevent  the catheter from protruding out the fenestration port and causing tissue trauma.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endParaRPr lang="en-US" sz="2400" b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81604" name="Line 4"/>
          <p:cNvSpPr>
            <a:spLocks noChangeShapeType="1"/>
          </p:cNvSpPr>
          <p:nvPr/>
        </p:nvSpPr>
        <p:spPr bwMode="auto">
          <a:xfrm flipH="1">
            <a:off x="5486400" y="2819400"/>
            <a:ext cx="29718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296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Fenestrated Tubes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What should I do if I cannot remove the fenestrated inner cannula or get an inner cannula back in the </a:t>
            </a:r>
            <a:r>
              <a:rPr lang="en-US" b="1" dirty="0" err="1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trach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 tube?</a:t>
            </a:r>
          </a:p>
          <a:p>
            <a:pPr lvl="1" eaLnBrk="1" hangingPunct="1">
              <a:buFont typeface="Wingdings" pitchFamily="2" charset="2"/>
              <a:buNone/>
            </a:pPr>
            <a:endParaRPr lang="en-US" u="sng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3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9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~im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2672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457200" lvl="1" indent="0" eaLnBrk="1" hangingPunct="1"/>
            <a:r>
              <a:rPr lang="en-US" sz="2400" dirty="0">
                <a:solidFill>
                  <a:schemeClr val="tx1"/>
                </a:solidFill>
              </a:rPr>
              <a:t>Tissue may occasionally migrate into fenestration port preventing insertion or removal of the fenestrated inner cannula.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eaLnBrk="1" hangingPunct="1"/>
            <a:endParaRPr lang="en-US" sz="2400" dirty="0">
              <a:solidFill>
                <a:schemeClr val="tx1"/>
              </a:solidFill>
            </a:endParaRPr>
          </a:p>
          <a:p>
            <a:pPr marL="457200" lvl="1" indent="0" eaLnBrk="1" hangingPunct="1"/>
            <a:r>
              <a:rPr lang="en-US" sz="2400" dirty="0" smtClean="0">
                <a:solidFill>
                  <a:schemeClr val="tx1"/>
                </a:solidFill>
              </a:rPr>
              <a:t>Manipulate </a:t>
            </a:r>
            <a:r>
              <a:rPr lang="en-US" sz="2400" dirty="0">
                <a:solidFill>
                  <a:schemeClr val="tx1"/>
                </a:solidFill>
              </a:rPr>
              <a:t>the entire tube slightly to loosen tissue but if unsuccessful or if bleeding begins, contact physician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3652" name="Line 4"/>
          <p:cNvSpPr>
            <a:spLocks noChangeShapeType="1"/>
          </p:cNvSpPr>
          <p:nvPr/>
        </p:nvSpPr>
        <p:spPr bwMode="auto">
          <a:xfrm>
            <a:off x="5410200" y="3048000"/>
            <a:ext cx="533400" cy="3048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73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Terminology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>
                <a:cs typeface="Times New Roman" pitchFamily="18" charset="0"/>
              </a:rPr>
              <a:t>Tracheotomy</a:t>
            </a:r>
            <a:r>
              <a:rPr lang="en-US" smtClean="0">
                <a:cs typeface="Times New Roman" pitchFamily="18" charset="0"/>
              </a:rPr>
              <a:t> - Procedure used to form an opening in the trachea.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The opening is the </a:t>
            </a:r>
            <a:r>
              <a:rPr lang="en-US" i="1" smtClean="0">
                <a:cs typeface="Times New Roman" pitchFamily="18" charset="0"/>
              </a:rPr>
              <a:t>tracheostomy</a:t>
            </a:r>
            <a:r>
              <a:rPr lang="en-US" smtClean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A tube (a tracheostomy tube) is then inserted and usually </a:t>
            </a:r>
            <a:r>
              <a:rPr lang="en-US" i="1" smtClean="0">
                <a:cs typeface="Times New Roman" pitchFamily="18" charset="0"/>
              </a:rPr>
              <a:t>sutured</a:t>
            </a:r>
            <a:r>
              <a:rPr lang="en-US" smtClean="0">
                <a:cs typeface="Times New Roman" pitchFamily="18" charset="0"/>
              </a:rPr>
              <a:t> in place for approximately one week.</a:t>
            </a:r>
            <a:r>
              <a:rPr lang="en-US" smtClean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97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A01813-30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69342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7010400" y="609600"/>
            <a:ext cx="21336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7</a:t>
            </a: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.  </a:t>
            </a:r>
            <a:endParaRPr lang="en-US" sz="2400" b="1" dirty="0">
              <a:solidFill>
                <a:schemeClr val="tx2">
                  <a:lumMod val="90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chemeClr val="tx2">
                  <a:lumMod val="90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Egan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Fig.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33-1</a:t>
            </a:r>
            <a:endParaRPr lang="en-US" sz="2000" b="1" dirty="0">
              <a:solidFill>
                <a:schemeClr val="tx2">
                  <a:lumMod val="90000"/>
                </a:schemeClr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 Jackson tracheostomy tube made from </a:t>
            </a:r>
            <a:r>
              <a:rPr lang="en-US" sz="2000" dirty="0" err="1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silver.It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 has no cuff and no 15-mm adapter. 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0" y="5562600"/>
            <a:ext cx="1689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0406"/>
                </a:solidFill>
              </a:rPr>
              <a:t>Obturator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2057400" y="609600"/>
            <a:ext cx="234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40406"/>
                </a:solidFill>
              </a:rPr>
              <a:t>Inner cannula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4495800" y="5867400"/>
            <a:ext cx="242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40406"/>
                </a:solidFill>
              </a:rPr>
              <a:t>Outer cannula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22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>
                <a:cs typeface="Times New Roman" pitchFamily="18" charset="0"/>
              </a:rPr>
              <a:t>Metal tube</a:t>
            </a:r>
            <a:r>
              <a:rPr lang="en-US" smtClean="0">
                <a:cs typeface="Times New Roman" pitchFamily="18" charset="0"/>
              </a:rPr>
              <a:t> 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(Jackson or Silver Holinger) 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Made of sterling silver. 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Not used very often in acute care because they are </a:t>
            </a:r>
            <a:r>
              <a:rPr lang="en-US" sz="2400" dirty="0" err="1" smtClean="0">
                <a:cs typeface="Times New Roman" pitchFamily="18" charset="0"/>
              </a:rPr>
              <a:t>uncuffed</a:t>
            </a:r>
            <a:r>
              <a:rPr lang="en-US" sz="2400" dirty="0" smtClean="0">
                <a:cs typeface="Times New Roman" pitchFamily="18" charset="0"/>
              </a:rPr>
              <a:t> and do not have a 15 mm connection needed for ventilation. 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They are also hard and do not conform to the airway anatomy. 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May be seen in long term trach patient or laryngectomy.</a:t>
            </a:r>
            <a:r>
              <a:rPr lang="en-US" sz="2400" dirty="0" smtClean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48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Metal Tracheostomy Tube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Set up the patient’s room before a problem occurs :</a:t>
            </a:r>
          </a:p>
          <a:p>
            <a:pPr lvl="3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it is a </a:t>
            </a:r>
            <a:r>
              <a:rPr lang="en-US" sz="2400" u="sng" dirty="0" smtClean="0"/>
              <a:t>tracheostomy</a:t>
            </a:r>
            <a:r>
              <a:rPr lang="en-US" sz="2400" dirty="0" smtClean="0"/>
              <a:t> patient; be sure there is the proper size 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15 mm adapter attached to the resuscitation bag </a:t>
            </a:r>
            <a:r>
              <a:rPr lang="en-US" sz="2400" dirty="0" smtClean="0"/>
              <a:t>and a (face) mask available in the room at all times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it is a </a:t>
            </a:r>
            <a:r>
              <a:rPr lang="en-US" sz="2400" u="sng" dirty="0" smtClean="0"/>
              <a:t>laryngectomy</a:t>
            </a:r>
            <a:r>
              <a:rPr lang="en-US" sz="2400" dirty="0" smtClean="0"/>
              <a:t> patient; be sure there is </a:t>
            </a:r>
            <a:r>
              <a:rPr lang="en-US" sz="2400" dirty="0"/>
              <a:t>the proper size 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15 mm adapter attached to the resuscitation bag</a:t>
            </a:r>
            <a:r>
              <a:rPr lang="en-US" sz="2400" dirty="0"/>
              <a:t> and also </a:t>
            </a:r>
            <a:r>
              <a:rPr lang="en-US" sz="2400" dirty="0" smtClean="0"/>
              <a:t>a (stoma) mouth seal/ or small mask attached to the resuscitation bag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2675636"/>
            <a:ext cx="953069" cy="6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36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i="1" smtClean="0">
                <a:cs typeface="Times New Roman" pitchFamily="18" charset="0"/>
              </a:rPr>
              <a:t>Metal tube</a:t>
            </a:r>
            <a:r>
              <a:rPr lang="en-US" sz="4000" smtClean="0">
                <a:cs typeface="Times New Roman" pitchFamily="18" charset="0"/>
              </a:rPr>
              <a:t> </a:t>
            </a:r>
            <a:br>
              <a:rPr lang="en-US" sz="4000" smtClean="0">
                <a:cs typeface="Times New Roman" pitchFamily="18" charset="0"/>
              </a:rPr>
            </a:br>
            <a:r>
              <a:rPr lang="en-US" sz="4000" smtClean="0">
                <a:cs typeface="Times New Roman" pitchFamily="18" charset="0"/>
              </a:rPr>
              <a:t>(Jackson or Silver Holinger)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What do I do if I have to ventilate a patient with a metal </a:t>
            </a:r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trach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tube </a:t>
            </a:r>
            <a:r>
              <a:rPr lang="en-US" sz="2800" i="1" dirty="0" smtClean="0">
                <a:solidFill>
                  <a:schemeClr val="tx2">
                    <a:lumMod val="90000"/>
                  </a:schemeClr>
                </a:solidFill>
              </a:rPr>
              <a:t>(or any other cuffless </a:t>
            </a:r>
            <a:r>
              <a:rPr lang="en-US" sz="2800" i="1" dirty="0" err="1" smtClean="0">
                <a:solidFill>
                  <a:schemeClr val="tx2">
                    <a:lumMod val="90000"/>
                  </a:schemeClr>
                </a:solidFill>
              </a:rPr>
              <a:t>trach</a:t>
            </a:r>
            <a:r>
              <a:rPr lang="en-US" sz="2800" i="1" dirty="0" smtClean="0">
                <a:solidFill>
                  <a:schemeClr val="tx2">
                    <a:lumMod val="90000"/>
                  </a:schemeClr>
                </a:solidFill>
              </a:rPr>
              <a:t> tube)?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72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~im0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33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914400"/>
            <a:ext cx="335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it is a </a:t>
            </a:r>
            <a:r>
              <a:rPr lang="en-US" sz="1800" i="1" u="sng" dirty="0">
                <a:solidFill>
                  <a:schemeClr val="tx2">
                    <a:lumMod val="90000"/>
                  </a:schemeClr>
                </a:solidFill>
              </a:rPr>
              <a:t>tracheostomy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800" dirty="0"/>
              <a:t>patient</a:t>
            </a:r>
          </a:p>
          <a:p>
            <a:r>
              <a:rPr lang="en-US" sz="1800" dirty="0"/>
              <a:t> </a:t>
            </a:r>
            <a:endParaRPr lang="en-US" sz="1800" dirty="0" smtClean="0"/>
          </a:p>
          <a:p>
            <a:endParaRPr lang="en-US" sz="1800" dirty="0"/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smtClean="0"/>
              <a:t>Attempt </a:t>
            </a:r>
            <a:r>
              <a:rPr lang="en-US" sz="1800" dirty="0"/>
              <a:t>to bag </a:t>
            </a:r>
            <a:r>
              <a:rPr lang="en-US" sz="1800" dirty="0" smtClean="0"/>
              <a:t>through the </a:t>
            </a:r>
            <a:r>
              <a:rPr lang="en-US" sz="1800" dirty="0"/>
              <a:t>tube (need 15mm adapter</a:t>
            </a:r>
            <a:r>
              <a:rPr lang="en-US" sz="1800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endParaRPr lang="en-US" sz="1800" dirty="0" smtClean="0"/>
          </a:p>
          <a:p>
            <a:pPr marL="342900" lvl="0" indent="-342900">
              <a:buFont typeface="+mj-lt"/>
              <a:buAutoNum type="arabicPeriod"/>
            </a:pPr>
            <a:endParaRPr lang="en-US" sz="1800" dirty="0"/>
          </a:p>
          <a:p>
            <a:pPr marL="342900" lvl="0" indent="-342900">
              <a:buFont typeface="+mj-lt"/>
              <a:buAutoNum type="arabicPeriod"/>
            </a:pPr>
            <a:endParaRPr lang="en-US" sz="1800" dirty="0" smtClean="0"/>
          </a:p>
          <a:p>
            <a:pPr marL="342900" lvl="0" indent="-342900">
              <a:buFont typeface="+mj-lt"/>
              <a:buAutoNum type="arabicPeriod"/>
            </a:pPr>
            <a:endParaRPr lang="en-US" sz="1800" dirty="0" smtClean="0"/>
          </a:p>
          <a:p>
            <a:pPr marL="342900" lvl="0" indent="-342900">
              <a:buFont typeface="+mj-lt"/>
              <a:buAutoNum type="arabicPeriod"/>
            </a:pPr>
            <a:endParaRPr lang="en-US" sz="1800" dirty="0" smtClean="0"/>
          </a:p>
          <a:p>
            <a:pPr marL="342900" lvl="0" indent="-342900">
              <a:buFont typeface="+mj-lt"/>
              <a:buAutoNum type="arabicPeriod"/>
            </a:pPr>
            <a:endParaRPr lang="en-US" sz="1800" dirty="0"/>
          </a:p>
          <a:p>
            <a:pPr marL="342900" lvl="0" indent="-342900">
              <a:buFont typeface="+mj-lt"/>
              <a:buAutoNum type="arabicPeriod"/>
            </a:pPr>
            <a:r>
              <a:rPr lang="en-US" sz="1800" i="1" dirty="0"/>
              <a:t>If leak is too big</a:t>
            </a:r>
            <a:r>
              <a:rPr lang="en-US" sz="1800" dirty="0"/>
              <a:t> – remove the tube, cover the stoma and bag mask ventilate until a cuffed tube can be placed</a:t>
            </a:r>
            <a:r>
              <a:rPr lang="en-US" sz="18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US" sz="1800" dirty="0"/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Insert a cuffed trach tube or small ET tube into the stoma &amp; ventilate  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057400" cy="107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80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~im0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33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990599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If it is a </a:t>
            </a:r>
            <a:r>
              <a:rPr lang="en-US" sz="1800" i="1" u="sng" dirty="0">
                <a:solidFill>
                  <a:schemeClr val="tx2">
                    <a:lumMod val="90000"/>
                  </a:schemeClr>
                </a:solidFill>
              </a:rPr>
              <a:t>laryngectomy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800" i="1" dirty="0"/>
              <a:t>patient</a:t>
            </a:r>
            <a:endParaRPr lang="en-US" sz="1800" dirty="0"/>
          </a:p>
          <a:p>
            <a:r>
              <a:rPr lang="en-US" sz="18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Attempt to bag through the tube (need 15mm adapter</a:t>
            </a:r>
            <a:r>
              <a:rPr lang="en-US" sz="1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i="1" dirty="0"/>
              <a:t>If leak is too big</a:t>
            </a:r>
            <a:r>
              <a:rPr lang="en-US" sz="1800" dirty="0"/>
              <a:t> – remove the tube, cover  the stoma with the small mask or mouth seal and </a:t>
            </a:r>
            <a:r>
              <a:rPr lang="en-US" sz="1800" dirty="0" smtClean="0"/>
              <a:t>ventilate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Insert a cuffed laryngectomy tube or small ET tube into the stoma &amp; ventilate</a:t>
            </a:r>
          </a:p>
        </p:txBody>
      </p:sp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484327"/>
            <a:ext cx="1800225" cy="9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315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A01813-30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3538"/>
            <a:ext cx="8001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Verdana" pitchFamily="34" charset="0"/>
              </a:rPr>
              <a:t>8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</a:rPr>
              <a:t>.  </a:t>
            </a:r>
            <a:r>
              <a:rPr lang="en-US" sz="2400" b="1" dirty="0">
                <a:solidFill>
                  <a:schemeClr val="tx1"/>
                </a:solidFill>
                <a:latin typeface="Verdana" pitchFamily="34" charset="0"/>
              </a:rPr>
              <a:t>Fig.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</a:rPr>
              <a:t>33-32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Foam cuff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is deflated on insertion. The pilot tube is opened after the tube is in place.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5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Foam cuff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382000" cy="4038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It is often used when there has been difficulty maintaining a seal and ventilating possibly due to tracheal dilation. </a:t>
            </a: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391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Foam cuff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17638"/>
            <a:ext cx="8382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INSERTION: 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Use a syringe to </a:t>
            </a:r>
            <a:r>
              <a:rPr lang="en-US" u="sng" dirty="0" smtClean="0">
                <a:cs typeface="Times New Roman" pitchFamily="18" charset="0"/>
              </a:rPr>
              <a:t>deflated</a:t>
            </a:r>
            <a:r>
              <a:rPr lang="en-US" dirty="0" smtClean="0">
                <a:cs typeface="Times New Roman" pitchFamily="18" charset="0"/>
              </a:rPr>
              <a:t> the cuff which is filled with polyurethane foam </a:t>
            </a:r>
            <a:r>
              <a:rPr lang="en-US" u="sng" dirty="0" smtClean="0">
                <a:cs typeface="Times New Roman" pitchFamily="18" charset="0"/>
              </a:rPr>
              <a:t>before insertion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Once in place, </a:t>
            </a:r>
            <a:r>
              <a:rPr lang="en-US" u="sng" dirty="0" smtClean="0">
                <a:cs typeface="Times New Roman" pitchFamily="18" charset="0"/>
              </a:rPr>
              <a:t>leave the cuff line open to atmospheric pressure</a:t>
            </a:r>
            <a:r>
              <a:rPr lang="en-US" dirty="0" smtClean="0">
                <a:cs typeface="Times New Roman" pitchFamily="18" charset="0"/>
              </a:rPr>
              <a:t> to allow the cuff to conform to the shape of the trachea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NOTE:  There is no pilot balloon valve on the pilot balloon line.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35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Lubricate suction catheter before inserting to prevent hanging up on tube this silicon tube</a:t>
            </a:r>
          </a:p>
          <a:p>
            <a:endParaRPr lang="en-US" dirty="0"/>
          </a:p>
          <a:p>
            <a:r>
              <a:rPr lang="en-US" dirty="0" smtClean="0"/>
              <a:t>Use trach wedge to disconnect equipment.  Never twist the trach tube as distal trachea damage nay occur.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~im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684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2590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Shiley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Low pressure cuff (LPC) trach tube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25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Foam cuff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In cases of severe leaks, the pilot balloon line can be adapted in-line in the ventilator circuit so when the ventilator circuit pressurizes, the cuff is inflated to hold a seal. 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May accumulate moisture in cuff faster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</a:rPr>
              <a:t>PEEP may cause increased gas pressure in the cuff on exhalation</a:t>
            </a:r>
          </a:p>
          <a:p>
            <a:pPr marL="0" indent="0" eaLnBrk="1" hangingPunct="1"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51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 descr="scan0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533400" y="5715000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Foam cuff with </a:t>
            </a:r>
            <a:r>
              <a:rPr lang="en-US" sz="2400" b="1" i="1" u="sng" dirty="0">
                <a:solidFill>
                  <a:schemeClr val="tx1"/>
                </a:solidFill>
                <a:latin typeface="+mj-lt"/>
              </a:rPr>
              <a:t>inline adapter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which inflates cuff during mechanical ventilation inspiratory pressure.</a:t>
            </a:r>
          </a:p>
        </p:txBody>
      </p:sp>
      <p:sp>
        <p:nvSpPr>
          <p:cNvPr id="294916" name="Line 4"/>
          <p:cNvSpPr>
            <a:spLocks noChangeShapeType="1"/>
          </p:cNvSpPr>
          <p:nvPr/>
        </p:nvSpPr>
        <p:spPr bwMode="auto">
          <a:xfrm flipV="1">
            <a:off x="3733800" y="2286000"/>
            <a:ext cx="914400" cy="342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38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Foam cuff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058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MAINTENANCE:  </a:t>
            </a:r>
          </a:p>
          <a:p>
            <a:pPr lvl="3" eaLnBrk="1" hangingPunct="1"/>
            <a:endParaRPr lang="en-US" sz="1600" dirty="0" smtClean="0">
              <a:cs typeface="Times New Roman" pitchFamily="18" charset="0"/>
            </a:endParaRP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Every 8 - 12 hours (</a:t>
            </a:r>
            <a:r>
              <a:rPr lang="en-US" i="1" dirty="0" smtClean="0">
                <a:cs typeface="Times New Roman" pitchFamily="18" charset="0"/>
              </a:rPr>
              <a:t>Q shift</a:t>
            </a:r>
            <a:r>
              <a:rPr lang="en-US" dirty="0" smtClean="0">
                <a:cs typeface="Times New Roman" pitchFamily="18" charset="0"/>
              </a:rPr>
              <a:t>) the cuff is deflated completely </a:t>
            </a:r>
          </a:p>
          <a:p>
            <a:pPr lvl="2" eaLnBrk="1" hangingPunct="1"/>
            <a:r>
              <a:rPr lang="en-US" dirty="0">
                <a:cs typeface="Times New Roman" pitchFamily="18" charset="0"/>
              </a:rPr>
              <a:t>R</a:t>
            </a:r>
            <a:r>
              <a:rPr lang="en-US" dirty="0" smtClean="0">
                <a:cs typeface="Times New Roman" pitchFamily="18" charset="0"/>
              </a:rPr>
              <a:t>emoves any moisture or debris</a:t>
            </a:r>
            <a:endParaRPr lang="en-US" dirty="0">
              <a:cs typeface="Times New Roman" pitchFamily="18" charset="0"/>
            </a:endParaRP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Checks for cloudy fluid and possible bacteria in cuff</a:t>
            </a: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Checks integrity of the cuff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Do </a:t>
            </a:r>
            <a:r>
              <a:rPr lang="en-US" dirty="0">
                <a:cs typeface="Times New Roman" pitchFamily="18" charset="0"/>
              </a:rPr>
              <a:t>not measure cuff pressure </a:t>
            </a:r>
            <a:endParaRPr lang="en-US" dirty="0" smtClean="0">
              <a:cs typeface="Times New Roman" pitchFamily="18" charset="0"/>
            </a:endParaRP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measure and document </a:t>
            </a:r>
            <a:r>
              <a:rPr lang="en-US" dirty="0">
                <a:cs typeface="Times New Roman" pitchFamily="18" charset="0"/>
              </a:rPr>
              <a:t>volume of air.  </a:t>
            </a:r>
            <a:endParaRPr lang="en-US" dirty="0" smtClean="0">
              <a:cs typeface="Times New Roman" pitchFamily="18" charset="0"/>
            </a:endParaRPr>
          </a:p>
          <a:p>
            <a:pPr lvl="2" eaLnBrk="1" hangingPunct="1"/>
            <a:r>
              <a:rPr lang="en-US" dirty="0" smtClean="0">
                <a:cs typeface="Times New Roman" pitchFamily="18" charset="0"/>
              </a:rPr>
              <a:t>If volume is </a:t>
            </a:r>
            <a:r>
              <a:rPr lang="en-US" dirty="0">
                <a:cs typeface="Times New Roman" pitchFamily="18" charset="0"/>
              </a:rPr>
              <a:t>increasing then the trachea may be enlarging</a:t>
            </a:r>
          </a:p>
          <a:p>
            <a:pPr lvl="1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04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5486400" y="838200"/>
            <a:ext cx="32766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9</a:t>
            </a:r>
            <a:r>
              <a:rPr lang="en-US" sz="3200" b="1" dirty="0" smtClean="0"/>
              <a:t>.  </a:t>
            </a:r>
            <a:r>
              <a:rPr lang="en-US" sz="3200" b="1" dirty="0"/>
              <a:t>Bivona TTS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(Tight To Shaft)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dirty="0"/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2000" dirty="0"/>
              <a:t>May reprocess for single patient use (steam autoclave)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2000" dirty="0"/>
              <a:t>Must use disconnect wedge to prevent tube damage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Inflate cuff with sterile water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sz="2000" dirty="0"/>
              <a:t>Use MOV technique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53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8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5715000" y="685800"/>
            <a:ext cx="3217460" cy="346248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/>
              <a:t>Bivona TTS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(Tight To Shaft)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dirty="0" smtClean="0"/>
              <a:t>Gives </a:t>
            </a:r>
            <a:r>
              <a:rPr lang="en-US" sz="2200" dirty="0"/>
              <a:t>profile of cuffless when deflated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Cannot see floppy cuff = 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sterile water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6010" y="4187866"/>
            <a:ext cx="349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http://video.smiths-medical.tv/services/player/bcpid784767379001?bckey=AQ~~,AAAAAEBRJ4w~,</a:t>
            </a:r>
            <a:r>
              <a:rPr lang="en-US" sz="1400" dirty="0" smtClean="0">
                <a:hlinkClick r:id="rId4"/>
              </a:rPr>
              <a:t>jnMMg6V5IsDF_lDBR0B4Jj6ceZ1yk6k2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5570229"/>
            <a:ext cx="33464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Cuff visible (floppy) = air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38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r>
              <a:rPr lang="en-US" dirty="0" smtClean="0"/>
              <a:t>Trach Accessories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088063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381000" y="6019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Helps prevent ventilator circuit disconnects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165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TrachGuard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anti-disconnect devices</a:t>
            </a:r>
            <a:endParaRPr lang="en-US" i="1" dirty="0"/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9814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46" y="3048000"/>
            <a:ext cx="38813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A01813-30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8"/>
            <a:ext cx="9101336" cy="507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609600" y="6019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Egan Fig. </a:t>
            </a: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33-36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Tracheostomy button</a:t>
            </a:r>
            <a:r>
              <a:rPr lang="en-US" sz="2400" dirty="0">
                <a:solidFill>
                  <a:srgbClr val="000033"/>
                </a:solidFill>
                <a:latin typeface="Verdana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6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2590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chemeClr val="tx1"/>
                </a:solidFill>
                <a:latin typeface="Tahoma" pitchFamily="34" charset="0"/>
              </a:rPr>
              <a:t>Tracheal Button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ahoma" pitchFamily="34" charset="0"/>
              </a:rPr>
              <a:t>Accessories</a:t>
            </a:r>
          </a:p>
        </p:txBody>
      </p:sp>
      <p:pic>
        <p:nvPicPr>
          <p:cNvPr id="301061" name="Picture 5" descr="~im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29" y="533400"/>
            <a:ext cx="5735204" cy="603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48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Insertion</a:t>
            </a:r>
            <a:endParaRPr lang="en-US" dirty="0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12800" indent="-812800" eaLnBrk="1" hangingPunct="1">
              <a:buFontTx/>
              <a:buAutoNum type="romanUcPeriod"/>
            </a:pPr>
            <a:r>
              <a:rPr lang="en-US" dirty="0" smtClean="0"/>
              <a:t>Surgical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 dirty="0" smtClean="0"/>
              <a:t>Percutaneous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98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scan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685800" y="5105400"/>
            <a:ext cx="792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Trach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Button - Measure thickness of anterior wall to determine the number of spacers needed for a comfortable fit.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08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scan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3910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5105400" y="914400"/>
            <a:ext cx="3733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Kistner</a:t>
            </a:r>
            <a:r>
              <a:rPr lang="en-US" sz="2400" b="1" u="sng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Button</a:t>
            </a:r>
          </a:p>
          <a:p>
            <a:pPr eaLnBrk="1" hangingPunct="1">
              <a:spcBef>
                <a:spcPct val="50000"/>
              </a:spcBef>
            </a:pPr>
            <a:endParaRPr lang="en-US" sz="2400" b="1" u="sng" dirty="0">
              <a:solidFill>
                <a:schemeClr val="tx2">
                  <a:lumMod val="90000"/>
                </a:schemeClr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 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Used to wean patients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     from trach tube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 Keeps stoma open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 Has </a:t>
            </a:r>
            <a:r>
              <a:rPr lang="en-US" sz="2200" u="sng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one-way valve 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so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    patient inspires through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    button and exhales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    through upper airwa</a:t>
            </a:r>
            <a:r>
              <a:rPr lang="en-US" sz="2200" dirty="0">
                <a:solidFill>
                  <a:srgbClr val="040406"/>
                </a:solidFill>
                <a:latin typeface="Times New Roman" pitchFamily="18" charset="0"/>
              </a:rPr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492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83188"/>
            <a:ext cx="805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www.youtube.com/watch?v=a3OH7uusHM8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28433"/>
            <a:ext cx="9144000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40406"/>
                </a:solidFill>
                <a:latin typeface="Times New Roman" pitchFamily="18" charset="0"/>
              </a:rPr>
              <a:t>Montgomery Tube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931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Montgomery T-tube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410200" cy="5029200"/>
          </a:xfrm>
        </p:spPr>
        <p:txBody>
          <a:bodyPr/>
          <a:lstStyle/>
          <a:p>
            <a:r>
              <a:rPr lang="en-US" sz="2800" dirty="0" smtClean="0"/>
              <a:t>Used after </a:t>
            </a:r>
            <a:r>
              <a:rPr lang="en-US" sz="2800" dirty="0" err="1" smtClean="0"/>
              <a:t>laryngotracheal</a:t>
            </a:r>
            <a:r>
              <a:rPr lang="en-US" sz="2800" dirty="0" smtClean="0"/>
              <a:t> surgery</a:t>
            </a:r>
          </a:p>
          <a:p>
            <a:pPr lvl="1"/>
            <a:r>
              <a:rPr lang="en-US" sz="2400" dirty="0" smtClean="0"/>
              <a:t>Used to maintain an adequate airway</a:t>
            </a:r>
          </a:p>
          <a:p>
            <a:pPr lvl="1"/>
            <a:r>
              <a:rPr lang="en-US" sz="2400" dirty="0" smtClean="0"/>
              <a:t>Used to provide support to the stenotic trachea</a:t>
            </a:r>
          </a:p>
          <a:p>
            <a:endParaRPr lang="en-US" sz="2800" dirty="0" smtClean="0"/>
          </a:p>
          <a:p>
            <a:r>
              <a:rPr lang="en-US" sz="2800" dirty="0" smtClean="0"/>
              <a:t>Maintenance:</a:t>
            </a:r>
          </a:p>
          <a:p>
            <a:pPr lvl="1"/>
            <a:r>
              <a:rPr lang="en-US" sz="2400" dirty="0" smtClean="0"/>
              <a:t>Can be suctioned</a:t>
            </a:r>
          </a:p>
          <a:p>
            <a:pPr lvl="1"/>
            <a:r>
              <a:rPr lang="en-US" sz="2400" dirty="0" smtClean="0"/>
              <a:t>Can have speaking valve </a:t>
            </a:r>
            <a:r>
              <a:rPr lang="en-US" dirty="0" smtClean="0"/>
              <a:t>added</a:t>
            </a:r>
          </a:p>
          <a:p>
            <a:endParaRPr lang="en-US" dirty="0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02" y="2438400"/>
            <a:ext cx="318314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5791200"/>
            <a:ext cx="304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www.youtube.com/watch?v=kmN9qEgKhR0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84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Laryngectomy</a:t>
            </a:r>
            <a:endParaRPr lang="en-US" dirty="0" smtClean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807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Laryngectomy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60748"/>
            <a:ext cx="8363272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Used for patients who have had larynx removed</a:t>
            </a:r>
          </a:p>
          <a:p>
            <a:pPr eaLnBrk="1" hangingPunct="1"/>
            <a:r>
              <a:rPr lang="en-US" sz="2800" dirty="0" smtClean="0"/>
              <a:t>Special </a:t>
            </a:r>
            <a:r>
              <a:rPr lang="en-US" sz="2800" dirty="0" smtClean="0"/>
              <a:t>precautions necessary because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patient does not have use of upper airway for conduction of air</a:t>
            </a:r>
          </a:p>
          <a:p>
            <a:pPr lvl="1" eaLnBrk="1" hangingPunct="1"/>
            <a:r>
              <a:rPr lang="en-US" sz="2400" dirty="0" smtClean="0"/>
              <a:t>Be prepared to ventilate stoma (</a:t>
            </a:r>
            <a:r>
              <a:rPr lang="en-US" sz="2400" dirty="0" err="1" smtClean="0"/>
              <a:t>ped</a:t>
            </a:r>
            <a:r>
              <a:rPr lang="en-US" sz="2400" dirty="0" smtClean="0"/>
              <a:t>. mask, mouth seal…)</a:t>
            </a:r>
          </a:p>
          <a:p>
            <a:pPr lvl="1" eaLnBrk="1" hangingPunct="1"/>
            <a:r>
              <a:rPr lang="en-US" sz="2400" dirty="0" smtClean="0"/>
              <a:t>Remove face mask from room</a:t>
            </a:r>
          </a:p>
          <a:p>
            <a:pPr lvl="1" eaLnBrk="1" hangingPunct="1"/>
            <a:r>
              <a:rPr lang="en-US" sz="2400" dirty="0" smtClean="0"/>
              <a:t>Have replacement tube at bedside</a:t>
            </a:r>
          </a:p>
          <a:p>
            <a:pPr lvl="1" eaLnBrk="1" hangingPunct="1"/>
            <a:r>
              <a:rPr lang="en-US" sz="2400" dirty="0" smtClean="0"/>
              <a:t>Put signs over bed indicating laryngectomy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263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Laryngectomy Tubes</a:t>
            </a:r>
          </a:p>
        </p:txBody>
      </p:sp>
      <p:pic>
        <p:nvPicPr>
          <p:cNvPr id="308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1684338"/>
            <a:ext cx="4465637" cy="43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2988"/>
            <a:ext cx="3659188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67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Critical Thinking Question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You enter the room of a ventilator patient who has a laryngectomy.  The ventilator alarms are sounding and the laryngectomy tube is lying on the bed.  The patient has no spontaneous respirations.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i="1" dirty="0" smtClean="0"/>
              <a:t>Describe in detail what you would do.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55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Laryngectomy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Attempt to ventilate the stoma (</a:t>
            </a:r>
            <a:r>
              <a:rPr lang="en-US" dirty="0" err="1" smtClean="0"/>
              <a:t>ped</a:t>
            </a:r>
            <a:r>
              <a:rPr lang="en-US" dirty="0" smtClean="0"/>
              <a:t>. mask, mouth seal…)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Replace soiled tube with spare tube at the bedside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In an emergency – a pediatric tube can be placed in the stoma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197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scan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701"/>
            <a:ext cx="3810000" cy="349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</a:t>
            </a:r>
            <a:r>
              <a:rPr lang="en-US" dirty="0" smtClean="0"/>
              <a:t>a patient </a:t>
            </a:r>
            <a:r>
              <a:rPr lang="en-US" dirty="0"/>
              <a:t>who loses their </a:t>
            </a:r>
            <a:r>
              <a:rPr lang="en-US" dirty="0" smtClean="0"/>
              <a:t>trach tube</a:t>
            </a:r>
            <a:r>
              <a:rPr lang="en-US" dirty="0"/>
              <a:t>…</a:t>
            </a:r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536701"/>
            <a:ext cx="3397334" cy="333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72" y="5181600"/>
            <a:ext cx="3455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lace 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</a:rPr>
              <a:t>mouth seal on 15mm connector of resuscitation bag and use to seal over stoma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514150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a neonatal resuscitation mask over stoma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634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33" y="859867"/>
            <a:ext cx="666576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I.  </a:t>
            </a:r>
            <a:r>
              <a:rPr lang="en-US" u="sng"/>
              <a:t>Surgical Tracheotomy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590800"/>
            <a:ext cx="19050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Usually cut through 1</a:t>
            </a:r>
            <a:r>
              <a:rPr lang="en-US" baseline="30000" dirty="0" smtClean="0"/>
              <a:t>st</a:t>
            </a:r>
            <a:r>
              <a:rPr lang="en-US" dirty="0" smtClean="0"/>
              <a:t>, 2 or 3 cartilage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01289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Surgical tracheostomy (5:36 min)</a:t>
            </a:r>
          </a:p>
          <a:p>
            <a:r>
              <a:rPr lang="en-US" sz="1800" u="sng" dirty="0">
                <a:hlinkClick r:id="rId4"/>
              </a:rPr>
              <a:t>http://</a:t>
            </a:r>
            <a:r>
              <a:rPr lang="en-US" sz="1800" u="sng" dirty="0" smtClean="0">
                <a:hlinkClick r:id="rId4"/>
              </a:rPr>
              <a:t>www.youtube.com/watch?v=Qc0tNXF8tU8</a:t>
            </a:r>
            <a:r>
              <a:rPr lang="en-US" sz="1800" u="sng" dirty="0" smtClean="0"/>
              <a:t>   </a:t>
            </a:r>
            <a:endParaRPr lang="en-US" sz="1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9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Communication </a:t>
            </a:r>
            <a:r>
              <a:rPr lang="en-US" dirty="0"/>
              <a:t>Devices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033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4800" dirty="0"/>
              <a:t>Communication </a:t>
            </a:r>
            <a:r>
              <a:rPr lang="en-US" sz="4800" dirty="0" smtClean="0"/>
              <a:t>Aides</a:t>
            </a:r>
            <a:endParaRPr lang="en-US" sz="4800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4383087"/>
          </a:xfrm>
        </p:spPr>
        <p:txBody>
          <a:bodyPr/>
          <a:lstStyle/>
          <a:p>
            <a:pPr marL="381000" indent="-381000" eaLnBrk="1" hangingPunct="1">
              <a:buSzTx/>
              <a:buFontTx/>
              <a:buAutoNum type="alphaLcParenR"/>
            </a:pPr>
            <a:r>
              <a:rPr lang="en-US" dirty="0" smtClean="0"/>
              <a:t>Fenestrated or </a:t>
            </a:r>
            <a:r>
              <a:rPr lang="en-US" dirty="0" err="1" smtClean="0"/>
              <a:t>uncuffed</a:t>
            </a:r>
            <a:r>
              <a:rPr lang="en-US" dirty="0" smtClean="0"/>
              <a:t> </a:t>
            </a:r>
            <a:r>
              <a:rPr lang="en-US" dirty="0"/>
              <a:t>trach </a:t>
            </a:r>
            <a:r>
              <a:rPr lang="en-US" dirty="0" smtClean="0"/>
              <a:t>tubes </a:t>
            </a:r>
          </a:p>
          <a:p>
            <a:pPr lvl="1" eaLnBrk="1" hangingPunct="1">
              <a:buSzTx/>
            </a:pPr>
            <a:r>
              <a:rPr lang="en-US" dirty="0"/>
              <a:t>Cap </a:t>
            </a:r>
          </a:p>
          <a:p>
            <a:pPr lvl="1" eaLnBrk="1" hangingPunct="1">
              <a:buSzTx/>
            </a:pPr>
            <a:r>
              <a:rPr lang="en-US" dirty="0" smtClean="0"/>
              <a:t>Plugs</a:t>
            </a:r>
            <a:endParaRPr lang="en-US" dirty="0"/>
          </a:p>
          <a:p>
            <a:pPr marL="800100" lvl="1" indent="-342900" eaLnBrk="1" hangingPunct="1">
              <a:buSzTx/>
              <a:buFont typeface="Wingdings" pitchFamily="2" charset="2"/>
              <a:buAutoNum type="alphaLcParenR"/>
            </a:pPr>
            <a:endParaRPr lang="en-US" dirty="0" smtClean="0"/>
          </a:p>
          <a:p>
            <a:pPr marL="800100" lvl="1" indent="-342900" eaLnBrk="1" hangingPunct="1">
              <a:buSzTx/>
              <a:buFont typeface="Wingdings" pitchFamily="2" charset="2"/>
              <a:buAutoNum type="alphaLcParenR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736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ahoma" pitchFamily="34" charset="0"/>
              </a:rPr>
              <a:t>Speaking devices</a:t>
            </a:r>
          </a:p>
        </p:txBody>
      </p:sp>
      <p:pic>
        <p:nvPicPr>
          <p:cNvPr id="1031171" name="Picture 3" descr="~im0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772852"/>
            <a:ext cx="4973315" cy="581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172" name="Text Box 4"/>
          <p:cNvSpPr txBox="1">
            <a:spLocks noChangeArrowheads="1"/>
          </p:cNvSpPr>
          <p:nvPr/>
        </p:nvSpPr>
        <p:spPr bwMode="auto">
          <a:xfrm>
            <a:off x="381000" y="4572000"/>
            <a:ext cx="2971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</a:rPr>
              <a:t>What is the  main drawback to speaking valves for </a:t>
            </a:r>
            <a:r>
              <a:rPr lang="en-US" sz="2400" b="1" dirty="0" err="1">
                <a:solidFill>
                  <a:schemeClr val="tx2">
                    <a:lumMod val="90000"/>
                  </a:schemeClr>
                </a:solidFill>
                <a:latin typeface="Tahoma" pitchFamily="34" charset="0"/>
              </a:rPr>
              <a:t>trachs</a:t>
            </a: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</a:rPr>
              <a:t>?</a:t>
            </a:r>
          </a:p>
        </p:txBody>
      </p:sp>
      <p:sp>
        <p:nvSpPr>
          <p:cNvPr id="1031173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2362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Make sure both you &amp; the patient are prepared for speech.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964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0" grpId="0" autoUpdateAnimBg="0"/>
      <p:bldP spid="1031172" grpId="0" autoUpdateAnimBg="0"/>
      <p:bldP spid="1031173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Speaking devices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CAP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3962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With cap, patient breaths in and out through upper airway.</a:t>
            </a:r>
          </a:p>
          <a:p>
            <a:pPr eaLnBrk="1" hangingPunct="1"/>
            <a:r>
              <a:rPr lang="en-US" sz="2800" dirty="0" smtClean="0"/>
              <a:t>Need fenestrated tube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and</a:t>
            </a:r>
            <a:r>
              <a:rPr lang="en-US" sz="2800" dirty="0" smtClean="0"/>
              <a:t> fenestrated inner cannula</a:t>
            </a:r>
          </a:p>
          <a:p>
            <a:pPr lvl="4" eaLnBrk="1" hangingPunct="1"/>
            <a:endParaRPr lang="en-US" sz="2400" dirty="0" smtClean="0"/>
          </a:p>
          <a:p>
            <a:pPr lvl="1" eaLnBrk="1" hangingPunct="1"/>
            <a:r>
              <a:rPr lang="en-US" dirty="0" smtClean="0"/>
              <a:t>May not be as well tolerated due to airway resistance </a:t>
            </a:r>
          </a:p>
          <a:p>
            <a:pPr lvl="2" eaLnBrk="1" hangingPunct="1"/>
            <a:r>
              <a:rPr lang="en-US" dirty="0" smtClean="0"/>
              <a:t>Inspiration</a:t>
            </a:r>
          </a:p>
          <a:p>
            <a:pPr lvl="2" eaLnBrk="1" hangingPunct="1"/>
            <a:r>
              <a:rPr lang="en-US" dirty="0" smtClean="0"/>
              <a:t>Exhalation</a:t>
            </a:r>
          </a:p>
          <a:p>
            <a:pPr lvl="2" eaLnBrk="1" hangingPunct="1"/>
            <a:r>
              <a:rPr lang="en-US" dirty="0"/>
              <a:t>B</a:t>
            </a:r>
            <a:r>
              <a:rPr lang="en-US" dirty="0" smtClean="0"/>
              <a:t>oth.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383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~im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228600" y="567047"/>
            <a:ext cx="45720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b="1" dirty="0">
                <a:solidFill>
                  <a:schemeClr val="tx1"/>
                </a:solidFill>
              </a:rPr>
              <a:t>Steps for 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capping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Suction upper airway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Deflate </a:t>
            </a:r>
            <a:r>
              <a:rPr lang="en-US" dirty="0" smtClean="0">
                <a:solidFill>
                  <a:schemeClr val="tx1"/>
                </a:solidFill>
              </a:rPr>
              <a:t>cuff as patient coughs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Remove inner cannula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i="1" dirty="0">
                <a:solidFill>
                  <a:schemeClr val="tx1"/>
                </a:solidFill>
              </a:rPr>
              <a:t>Replace with fenestrated inner cannula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Place cap on inner cannula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Place </a:t>
            </a:r>
            <a:r>
              <a:rPr lang="en-US" dirty="0" smtClean="0">
                <a:solidFill>
                  <a:schemeClr val="tx1"/>
                </a:solidFill>
              </a:rPr>
              <a:t>oxygen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dirty="0" smtClean="0">
                <a:solidFill>
                  <a:schemeClr val="tx1"/>
                </a:solidFill>
              </a:rPr>
              <a:t>patient’s face</a:t>
            </a:r>
            <a:endParaRPr lang="en-US" sz="2400" b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258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Speaking devices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Plug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With plug, patient breaths in and out through upper airway.</a:t>
            </a:r>
          </a:p>
          <a:p>
            <a:pPr eaLnBrk="1" hangingPunct="1"/>
            <a:r>
              <a:rPr lang="en-US" sz="2400" dirty="0"/>
              <a:t>N</a:t>
            </a:r>
            <a:r>
              <a:rPr lang="en-US" sz="2400" dirty="0" smtClean="0"/>
              <a:t>eed fenestrated tube 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but not </a:t>
            </a:r>
            <a:r>
              <a:rPr lang="en-US" sz="2400" dirty="0" smtClean="0"/>
              <a:t>fenestrated inner cannula</a:t>
            </a:r>
          </a:p>
          <a:p>
            <a:pPr lvl="4" eaLnBrk="1" hangingPunct="1"/>
            <a:endParaRPr lang="en-US" dirty="0" smtClean="0"/>
          </a:p>
          <a:p>
            <a:pPr lvl="1" eaLnBrk="1" hangingPunct="1"/>
            <a:r>
              <a:rPr lang="en-US" sz="2400" dirty="0" smtClean="0"/>
              <a:t>May not be as well tolerated due to airway resistance </a:t>
            </a:r>
          </a:p>
          <a:p>
            <a:pPr lvl="2" eaLnBrk="1" hangingPunct="1"/>
            <a:r>
              <a:rPr lang="en-US" sz="2000" dirty="0" smtClean="0"/>
              <a:t>Inspiration</a:t>
            </a:r>
          </a:p>
          <a:p>
            <a:pPr lvl="2" eaLnBrk="1" hangingPunct="1"/>
            <a:r>
              <a:rPr lang="en-US" sz="2000" dirty="0" smtClean="0"/>
              <a:t>Exhalation</a:t>
            </a:r>
          </a:p>
          <a:p>
            <a:pPr lvl="2" eaLnBrk="1" hangingPunct="1"/>
            <a:r>
              <a:rPr lang="en-US" sz="2000" dirty="0"/>
              <a:t>B</a:t>
            </a:r>
            <a:r>
              <a:rPr lang="en-US" sz="2000" dirty="0" smtClean="0"/>
              <a:t>oth.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892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~im0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592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b="1" dirty="0">
                <a:solidFill>
                  <a:schemeClr val="tx1"/>
                </a:solidFill>
              </a:rPr>
              <a:t>Steps for 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plugging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Suction upper airway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Deflate </a:t>
            </a:r>
            <a:r>
              <a:rPr lang="en-US" dirty="0" smtClean="0">
                <a:solidFill>
                  <a:schemeClr val="tx1"/>
                </a:solidFill>
              </a:rPr>
              <a:t>cuff as patient coughs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Remove inner cannula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Insert proper plug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solidFill>
                  <a:schemeClr val="tx1"/>
                </a:solidFill>
              </a:rPr>
              <a:t>Place </a:t>
            </a:r>
            <a:r>
              <a:rPr lang="en-US" dirty="0" smtClean="0">
                <a:solidFill>
                  <a:schemeClr val="tx1"/>
                </a:solidFill>
              </a:rPr>
              <a:t>oxygen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patient’s face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</a:pPr>
            <a:endParaRPr lang="en-US" sz="2400" b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892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Questions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SCENARIO:  You have a spontaneous breathing trach patient on a 40% trach collar.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If you </a:t>
            </a:r>
            <a:r>
              <a:rPr lang="en-US" u="sng" dirty="0" smtClean="0">
                <a:solidFill>
                  <a:schemeClr val="tx2">
                    <a:lumMod val="90000"/>
                  </a:schemeClr>
                </a:solidFill>
              </a:rPr>
              <a:t>plug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the trach, how do you administer the 40% oxygen?</a:t>
            </a:r>
          </a:p>
          <a:p>
            <a:pPr lvl="1" eaLnBrk="1" hangingPunct="1"/>
            <a:r>
              <a:rPr lang="en-US" dirty="0" smtClean="0"/>
              <a:t>To the face:  nasal cannula, air entrainment mask, aerosol mask…</a:t>
            </a:r>
          </a:p>
          <a:p>
            <a:pPr lvl="1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488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 bldLvl="2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/>
              <a:t>Communication Aides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772400" cy="4724400"/>
          </a:xfrm>
        </p:spPr>
        <p:txBody>
          <a:bodyPr/>
          <a:lstStyle/>
          <a:p>
            <a:pPr marL="0" indent="0" eaLnBrk="1" hangingPunct="1">
              <a:buSzTx/>
              <a:buNone/>
            </a:pPr>
            <a:r>
              <a:rPr lang="en-US" dirty="0" smtClean="0"/>
              <a:t>b) One-way valves:</a:t>
            </a:r>
            <a:endParaRPr lang="en-US" dirty="0"/>
          </a:p>
          <a:p>
            <a:pPr lvl="2" eaLnBrk="1" hangingPunct="1">
              <a:buSzTx/>
            </a:pPr>
            <a:r>
              <a:rPr lang="en-US" dirty="0"/>
              <a:t>Passy-Muir</a:t>
            </a:r>
          </a:p>
          <a:p>
            <a:pPr lvl="2" eaLnBrk="1" hangingPunct="1">
              <a:buSzTx/>
            </a:pPr>
            <a:r>
              <a:rPr lang="en-US" dirty="0"/>
              <a:t>Phonate (Covidien</a:t>
            </a:r>
            <a:r>
              <a:rPr lang="en-US" dirty="0" smtClean="0"/>
              <a:t>)</a:t>
            </a:r>
          </a:p>
          <a:p>
            <a:pPr lvl="4" eaLnBrk="1" hangingPunct="1"/>
            <a:endParaRPr lang="en-US" dirty="0"/>
          </a:p>
          <a:p>
            <a:pPr lvl="1" eaLnBrk="1" hangingPunct="1">
              <a:buSzTx/>
            </a:pPr>
            <a:r>
              <a:rPr lang="en-US" dirty="0" smtClean="0"/>
              <a:t>See directions for application to:</a:t>
            </a:r>
          </a:p>
          <a:p>
            <a:pPr lvl="3" eaLnBrk="1" hangingPunct="1">
              <a:buSzTx/>
            </a:pPr>
            <a:r>
              <a:rPr lang="en-US" dirty="0" smtClean="0"/>
              <a:t>Non-ventilated patient</a:t>
            </a:r>
          </a:p>
          <a:p>
            <a:pPr lvl="3" eaLnBrk="1" hangingPunct="1">
              <a:buSzTx/>
            </a:pPr>
            <a:r>
              <a:rPr lang="en-US" dirty="0" smtClean="0"/>
              <a:t>Ventilated patient</a:t>
            </a:r>
          </a:p>
          <a:p>
            <a:pPr lvl="5"/>
            <a:endParaRPr lang="en-US" dirty="0" smtClean="0"/>
          </a:p>
          <a:p>
            <a:pPr lvl="1" eaLnBrk="1" hangingPunct="1">
              <a:buSzTx/>
            </a:pPr>
            <a:r>
              <a:rPr lang="en-US" dirty="0" smtClean="0"/>
              <a:t>See Performance Evaluation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087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Speaking devices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2">
                    <a:lumMod val="90000"/>
                  </a:schemeClr>
                </a:solidFill>
              </a:rPr>
              <a:t>V</a:t>
            </a: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</a:rPr>
              <a:t>alves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Speaking valves are used </a:t>
            </a:r>
            <a:r>
              <a:rPr lang="en-US" u="sng" dirty="0" smtClean="0"/>
              <a:t>in place of</a:t>
            </a:r>
            <a:r>
              <a:rPr lang="en-US" dirty="0" smtClean="0"/>
              <a:t> plugs or caps</a:t>
            </a:r>
          </a:p>
          <a:p>
            <a:pPr lvl="3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Less airway resistance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Allows inspiration through trach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Allows exhalation through upper airway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Oxygen is usually place over the artificial airway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60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scan0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0"/>
            <a:ext cx="6216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139890" y="1680949"/>
            <a:ext cx="27874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Lubricated tube with obturator is passed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through t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he tracheal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stoma (tracheotomy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)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06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A01813-30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6556043" cy="524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685800" y="5715000"/>
            <a:ext cx="769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Egan Fig.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33-28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 </a:t>
            </a:r>
            <a:r>
              <a:rPr lang="en-US" sz="2000" u="sng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Passy Muir</a:t>
            </a:r>
            <a:r>
              <a:rPr lang="en-US" sz="20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 family of valves including one that can be used to deliver oxygen to the tracheostomy patient.</a:t>
            </a:r>
            <a:endParaRPr lang="en-US" sz="2000" dirty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797" y="886494"/>
            <a:ext cx="2362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Watch </a:t>
            </a: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Passy-Muir DVD</a:t>
            </a:r>
          </a:p>
          <a:p>
            <a:pPr algn="ctr"/>
            <a:r>
              <a:rPr lang="en-US" sz="2400" i="1" dirty="0">
                <a:solidFill>
                  <a:schemeClr val="tx2">
                    <a:lumMod val="90000"/>
                  </a:schemeClr>
                </a:solidFill>
              </a:rPr>
              <a:t>i</a:t>
            </a:r>
            <a:r>
              <a:rPr lang="en-US" sz="2400" i="1" dirty="0" smtClean="0">
                <a:solidFill>
                  <a:schemeClr val="tx2">
                    <a:lumMod val="90000"/>
                  </a:schemeClr>
                </a:solidFill>
              </a:rPr>
              <a:t>n class</a:t>
            </a:r>
            <a:endParaRPr lang="en-US" sz="2400" i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884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~im0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9719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63" name="Picture 3" descr="~im0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32950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Tahoma" pitchFamily="34" charset="0"/>
              </a:rPr>
              <a:t>Passy-Muir Valves</a:t>
            </a:r>
            <a:r>
              <a:rPr lang="en-US" sz="36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5105400" y="4419600"/>
            <a:ext cx="350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Speech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Smell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Swallow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Airway clearance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Tahoma" pitchFamily="34" charset="0"/>
              </a:rPr>
              <a:t>May reduce aspiration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490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Questions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SCENARIO:  You have a spontaneous breathing </a:t>
            </a:r>
            <a:r>
              <a:rPr lang="en-US" dirty="0" err="1" smtClean="0"/>
              <a:t>trach</a:t>
            </a:r>
            <a:r>
              <a:rPr lang="en-US" dirty="0" smtClean="0"/>
              <a:t> patient on a 40% </a:t>
            </a:r>
            <a:r>
              <a:rPr lang="en-US" dirty="0" err="1" smtClean="0"/>
              <a:t>trach</a:t>
            </a:r>
            <a:r>
              <a:rPr lang="en-US" dirty="0" smtClean="0"/>
              <a:t> collar. 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If you apply a Passy Muir valve, how do you administer the 40% oxygen?</a:t>
            </a:r>
          </a:p>
          <a:p>
            <a:pPr lvl="1" eaLnBrk="1" hangingPunct="1"/>
            <a:r>
              <a:rPr lang="en-US" dirty="0" err="1" smtClean="0"/>
              <a:t>Trach</a:t>
            </a:r>
            <a:r>
              <a:rPr lang="en-US" dirty="0" smtClean="0"/>
              <a:t> collar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876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1" grpId="0" build="p" bldLvl="2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Questions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SCENARIO:  You have a tracheostomy patient preparing to go home on a ventilator.  You want to begin teaching the patient to use a Passy Muir valve.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What are some of the problems associated with use of a Passy Muir valve on a ventilator patient? 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Loss of exhaled volume out upper airway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Low tidal volume delivery due to leak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Loss of PEEP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Increased spontaneous respiratory rate to compensate for volume loss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Increased CO2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Desaturation from loss of MAP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Ventilator alarms (low volume &amp; pressure)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Aspiration due to deflated cuff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</a:rPr>
              <a:t>See handout on proper procedure)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044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2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2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2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2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2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2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2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2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2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27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59" grpId="0" build="p" bldLvl="2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Critical Thinking Question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US" sz="2400" smtClean="0"/>
              <a:t>Al Strachen is a 16-year-old quadriplegic with C-7 fracture caused by a diving accident.  He is currently in a rehabilitation facility.  He has a size 6 nonfenestrated tube in place.  The physiatrist has requested that the nurse provide a tracheostomy adjunct to allow the patient to speak.  The nurse obtained a Passy-Muir valve and attached it to the 15-mm adapter of the inner cannula.  You were then called stat to evaluate the patient for severe respiratory distress. 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i="1" smtClean="0"/>
              <a:t>	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z="2400" i="1" smtClean="0"/>
              <a:t>	Explain why the patient did not tolerate the procedure and what you would need to do to correct the situation.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01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marL="838200" indent="-838200" algn="l" eaLnBrk="1" hangingPunct="1"/>
            <a:r>
              <a:rPr lang="en-US" sz="3600" smtClean="0"/>
              <a:t>Other Communication Tools and Options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05800" cy="45720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Tx/>
              <a:buSzPct val="80000"/>
              <a:buBlip>
                <a:blip r:embed="rId3"/>
              </a:buBlip>
            </a:pPr>
            <a:r>
              <a:rPr lang="en-US" sz="3200" dirty="0"/>
              <a:t>Buttons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Talking Trach Tubes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Sign language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Computers (e-mail &amp; telephone hook-ups)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Electro-larynx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Esophageal Speech or “Burp” talking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Surgery – TEP Prosthesis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Tracheoesophageal</a:t>
            </a:r>
            <a:r>
              <a:rPr lang="en-US" dirty="0" smtClean="0"/>
              <a:t> Puncture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722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A01813-30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6477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6948264" y="3810000"/>
            <a:ext cx="19671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Egan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Fig. </a:t>
            </a: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33-27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"Talking" tracheostomy tube.</a:t>
            </a:r>
            <a:endParaRPr lang="en-US" sz="2400" dirty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2438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Provide a gas flow of air or O2 above the cuff and through the cords to facilitate speech	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06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20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if the patient does not have vocal cords??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/>
            <a:r>
              <a:rPr lang="en-US" dirty="0" smtClean="0"/>
              <a:t>Laryngectomy patients have options as well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Electro-larynx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Esophageal Speech or “Burp” talking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Surgery – TEP Prosthesis</a:t>
            </a:r>
          </a:p>
          <a:p>
            <a:pPr lvl="2" eaLnBrk="1" hangingPunct="1"/>
            <a:r>
              <a:rPr lang="en-US" dirty="0" err="1" smtClean="0"/>
              <a:t>Tracheoesophageal</a:t>
            </a:r>
            <a:r>
              <a:rPr lang="en-US" dirty="0" smtClean="0"/>
              <a:t> Puncture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519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7162800" y="2514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Electrolarynx</a:t>
            </a:r>
            <a:endParaRPr lang="en-US" sz="24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4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3001</Words>
  <Application>Microsoft Office PowerPoint</Application>
  <PresentationFormat>On-screen Show (4:3)</PresentationFormat>
  <Paragraphs>645</Paragraphs>
  <Slides>115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6" baseType="lpstr">
      <vt:lpstr>Office Theme</vt:lpstr>
      <vt:lpstr>RSPT 2335</vt:lpstr>
      <vt:lpstr>Parts of Module A AIRWAY MANAGEMENT</vt:lpstr>
      <vt:lpstr>Major Topics</vt:lpstr>
      <vt:lpstr>Tracheostomy Airway Insertion and Changes</vt:lpstr>
      <vt:lpstr>Terminology</vt:lpstr>
      <vt:lpstr>PowerPoint Presentation</vt:lpstr>
      <vt:lpstr>Insertion</vt:lpstr>
      <vt:lpstr>PowerPoint Presentation</vt:lpstr>
      <vt:lpstr>PowerPoint Presentation</vt:lpstr>
      <vt:lpstr>Percutaneous</vt:lpstr>
      <vt:lpstr>Percutaneous Tracheostomy</vt:lpstr>
      <vt:lpstr>PowerPoint Presentation</vt:lpstr>
      <vt:lpstr>PowerPoint Presentation</vt:lpstr>
      <vt:lpstr>Tracheostomy Tube Position</vt:lpstr>
      <vt:lpstr>Changing the trach tube</vt:lpstr>
      <vt:lpstr>PowerPoint Presentation</vt:lpstr>
      <vt:lpstr>Humidity and Oxygenation </vt:lpstr>
      <vt:lpstr>Spontaneous Breathing Choices (non-vent)</vt:lpstr>
      <vt:lpstr>Spontaneous Breathing Choices (non-vent)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Ventilator Patient Choices:</vt:lpstr>
      <vt:lpstr>Ventilator Patient Choices:</vt:lpstr>
      <vt:lpstr>PowerPoint Presentation</vt:lpstr>
      <vt:lpstr>PowerPoint Presentation</vt:lpstr>
      <vt:lpstr>Alternative Airways and Accessories</vt:lpstr>
      <vt:lpstr>Sizes </vt:lpstr>
      <vt:lpstr>PowerPoint Presentation</vt:lpstr>
      <vt:lpstr>PowerPoint Presentation</vt:lpstr>
      <vt:lpstr>Types of Tracheostomy Tubes</vt:lpstr>
      <vt:lpstr>PowerPoint Presentation</vt:lpstr>
      <vt:lpstr>PowerPoint Presentation</vt:lpstr>
      <vt:lpstr>Trach Tubes</vt:lpstr>
      <vt:lpstr>PowerPoint Presentation</vt:lpstr>
      <vt:lpstr>Wire Enforced Tubes</vt:lpstr>
      <vt:lpstr>Bivona  Mid-Range Aire-Cuff Hyperflex</vt:lpstr>
      <vt:lpstr>6.  Fenestrated Tubes</vt:lpstr>
      <vt:lpstr>PowerPoint Presentation</vt:lpstr>
      <vt:lpstr>PowerPoint Presentation</vt:lpstr>
      <vt:lpstr>PowerPoint Presentation</vt:lpstr>
      <vt:lpstr>Fenestrated Tubes</vt:lpstr>
      <vt:lpstr>Fenestrated Tubes</vt:lpstr>
      <vt:lpstr>Fenestrated Tubes</vt:lpstr>
      <vt:lpstr>PowerPoint Presentation</vt:lpstr>
      <vt:lpstr>Fenestrated Tubes</vt:lpstr>
      <vt:lpstr>PowerPoint Presentation</vt:lpstr>
      <vt:lpstr>PowerPoint Presentation</vt:lpstr>
      <vt:lpstr>Metal tube  (Jackson or Silver Holinger) </vt:lpstr>
      <vt:lpstr>Metal Tracheostomy Tube</vt:lpstr>
      <vt:lpstr>Metal tube  (Jackson or Silver Holinger)</vt:lpstr>
      <vt:lpstr>PowerPoint Presentation</vt:lpstr>
      <vt:lpstr>PowerPoint Presentation</vt:lpstr>
      <vt:lpstr>PowerPoint Presentation</vt:lpstr>
      <vt:lpstr>Foam cuff</vt:lpstr>
      <vt:lpstr>Foam cuff</vt:lpstr>
      <vt:lpstr>Precautions</vt:lpstr>
      <vt:lpstr>Foam cuff</vt:lpstr>
      <vt:lpstr>PowerPoint Presentation</vt:lpstr>
      <vt:lpstr>Foam cuff</vt:lpstr>
      <vt:lpstr>PowerPoint Presentation</vt:lpstr>
      <vt:lpstr>PowerPoint Presentation</vt:lpstr>
      <vt:lpstr>Trach Accessories</vt:lpstr>
      <vt:lpstr>PowerPoint Presentation</vt:lpstr>
      <vt:lpstr>TrachGuard anti-disconnect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Montgomery T-tube</vt:lpstr>
      <vt:lpstr>Laryngectomy</vt:lpstr>
      <vt:lpstr>Laryngectomy</vt:lpstr>
      <vt:lpstr>Laryngectomy Tubes</vt:lpstr>
      <vt:lpstr>Critical Thinking Question</vt:lpstr>
      <vt:lpstr>Laryngectomy</vt:lpstr>
      <vt:lpstr>PowerPoint Presentation</vt:lpstr>
      <vt:lpstr>Communication Devices </vt:lpstr>
      <vt:lpstr>Communication Aides</vt:lpstr>
      <vt:lpstr>PowerPoint Presentation</vt:lpstr>
      <vt:lpstr>Speaking devices CAP</vt:lpstr>
      <vt:lpstr>PowerPoint Presentation</vt:lpstr>
      <vt:lpstr>Speaking devices Plug</vt:lpstr>
      <vt:lpstr>PowerPoint Presentation</vt:lpstr>
      <vt:lpstr>Questions</vt:lpstr>
      <vt:lpstr>Communication Aides</vt:lpstr>
      <vt:lpstr>Speaking devices Valves </vt:lpstr>
      <vt:lpstr>PowerPoint Presentation</vt:lpstr>
      <vt:lpstr>PowerPoint Presentation</vt:lpstr>
      <vt:lpstr>Questions</vt:lpstr>
      <vt:lpstr>Questions</vt:lpstr>
      <vt:lpstr>Critical Thinking Question</vt:lpstr>
      <vt:lpstr>Other Communication Tools and Options</vt:lpstr>
      <vt:lpstr>PowerPoint Presentation</vt:lpstr>
      <vt:lpstr>PowerPoint Presentation</vt:lpstr>
      <vt:lpstr>What if the patient does not have vocal cords??</vt:lpstr>
      <vt:lpstr>PowerPoint Presentation</vt:lpstr>
      <vt:lpstr>PowerPoint Presentation</vt:lpstr>
      <vt:lpstr>PowerPoint Presentation</vt:lpstr>
      <vt:lpstr>Decannulation</vt:lpstr>
      <vt:lpstr>Decannulation</vt:lpstr>
      <vt:lpstr>Swallow Testing</vt:lpstr>
      <vt:lpstr>Decannulation Process #1</vt:lpstr>
      <vt:lpstr>Decannulation Process #2</vt:lpstr>
      <vt:lpstr>Home Care</vt:lpstr>
      <vt:lpstr>Home Trach Care </vt:lpstr>
      <vt:lpstr>Home Care</vt:lpstr>
      <vt:lpstr>Education</vt:lpstr>
      <vt:lpstr>Education</vt:lpstr>
      <vt:lpstr>Education</vt:lpstr>
      <vt:lpstr>Education</vt:lpstr>
      <vt:lpstr>Education</vt:lpstr>
      <vt:lpstr>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Magazine</dc:creator>
  <cp:lastModifiedBy>Zahodnic, Richard</cp:lastModifiedBy>
  <cp:revision>90</cp:revision>
  <cp:lastPrinted>2015-07-30T20:26:39Z</cp:lastPrinted>
  <dcterms:modified xsi:type="dcterms:W3CDTF">2015-07-30T20:29:46Z</dcterms:modified>
</cp:coreProperties>
</file>