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10"/>
  </p:notesMasterIdLst>
  <p:handoutMasterIdLst>
    <p:handoutMasterId r:id="rId111"/>
  </p:handoutMasterIdLst>
  <p:sldIdLst>
    <p:sldId id="390" r:id="rId2"/>
    <p:sldId id="391" r:id="rId3"/>
    <p:sldId id="393" r:id="rId4"/>
    <p:sldId id="394" r:id="rId5"/>
    <p:sldId id="395" r:id="rId6"/>
    <p:sldId id="397" r:id="rId7"/>
    <p:sldId id="399" r:id="rId8"/>
    <p:sldId id="400" r:id="rId9"/>
    <p:sldId id="406" r:id="rId10"/>
    <p:sldId id="408" r:id="rId11"/>
    <p:sldId id="412" r:id="rId12"/>
    <p:sldId id="414" r:id="rId13"/>
    <p:sldId id="415" r:id="rId14"/>
    <p:sldId id="416" r:id="rId15"/>
    <p:sldId id="417" r:id="rId16"/>
    <p:sldId id="418" r:id="rId17"/>
    <p:sldId id="419" r:id="rId18"/>
    <p:sldId id="420" r:id="rId19"/>
    <p:sldId id="421" r:id="rId20"/>
    <p:sldId id="422" r:id="rId21"/>
    <p:sldId id="423" r:id="rId22"/>
    <p:sldId id="426" r:id="rId23"/>
    <p:sldId id="427" r:id="rId24"/>
    <p:sldId id="428" r:id="rId25"/>
    <p:sldId id="429" r:id="rId26"/>
    <p:sldId id="430" r:id="rId27"/>
    <p:sldId id="431" r:id="rId28"/>
    <p:sldId id="432" r:id="rId29"/>
    <p:sldId id="433" r:id="rId30"/>
    <p:sldId id="434" r:id="rId31"/>
    <p:sldId id="435" r:id="rId32"/>
    <p:sldId id="436" r:id="rId33"/>
    <p:sldId id="437" r:id="rId34"/>
    <p:sldId id="438" r:id="rId35"/>
    <p:sldId id="439" r:id="rId36"/>
    <p:sldId id="442" r:id="rId37"/>
    <p:sldId id="443" r:id="rId38"/>
    <p:sldId id="444" r:id="rId39"/>
    <p:sldId id="449" r:id="rId40"/>
    <p:sldId id="450" r:id="rId41"/>
    <p:sldId id="451" r:id="rId42"/>
    <p:sldId id="452" r:id="rId43"/>
    <p:sldId id="453" r:id="rId44"/>
    <p:sldId id="454" r:id="rId45"/>
    <p:sldId id="455" r:id="rId46"/>
    <p:sldId id="457" r:id="rId47"/>
    <p:sldId id="458" r:id="rId48"/>
    <p:sldId id="459" r:id="rId49"/>
    <p:sldId id="460" r:id="rId50"/>
    <p:sldId id="461" r:id="rId51"/>
    <p:sldId id="462" r:id="rId52"/>
    <p:sldId id="463" r:id="rId53"/>
    <p:sldId id="464" r:id="rId54"/>
    <p:sldId id="465" r:id="rId55"/>
    <p:sldId id="466" r:id="rId56"/>
    <p:sldId id="467" r:id="rId57"/>
    <p:sldId id="468" r:id="rId58"/>
    <p:sldId id="469" r:id="rId59"/>
    <p:sldId id="470" r:id="rId60"/>
    <p:sldId id="472" r:id="rId61"/>
    <p:sldId id="473" r:id="rId62"/>
    <p:sldId id="474" r:id="rId63"/>
    <p:sldId id="475" r:id="rId64"/>
    <p:sldId id="476" r:id="rId65"/>
    <p:sldId id="471" r:id="rId66"/>
    <p:sldId id="478" r:id="rId67"/>
    <p:sldId id="479" r:id="rId68"/>
    <p:sldId id="480" r:id="rId69"/>
    <p:sldId id="481" r:id="rId70"/>
    <p:sldId id="482" r:id="rId71"/>
    <p:sldId id="486" r:id="rId72"/>
    <p:sldId id="487" r:id="rId73"/>
    <p:sldId id="488" r:id="rId74"/>
    <p:sldId id="489" r:id="rId75"/>
    <p:sldId id="490" r:id="rId76"/>
    <p:sldId id="491" r:id="rId77"/>
    <p:sldId id="492" r:id="rId78"/>
    <p:sldId id="493" r:id="rId79"/>
    <p:sldId id="494" r:id="rId80"/>
    <p:sldId id="495" r:id="rId81"/>
    <p:sldId id="496" r:id="rId82"/>
    <p:sldId id="497" r:id="rId83"/>
    <p:sldId id="499" r:id="rId84"/>
    <p:sldId id="500" r:id="rId85"/>
    <p:sldId id="501" r:id="rId86"/>
    <p:sldId id="502" r:id="rId87"/>
    <p:sldId id="503" r:id="rId88"/>
    <p:sldId id="504" r:id="rId89"/>
    <p:sldId id="505" r:id="rId90"/>
    <p:sldId id="506" r:id="rId91"/>
    <p:sldId id="507" r:id="rId92"/>
    <p:sldId id="508" r:id="rId93"/>
    <p:sldId id="509" r:id="rId94"/>
    <p:sldId id="510" r:id="rId95"/>
    <p:sldId id="511" r:id="rId96"/>
    <p:sldId id="512" r:id="rId97"/>
    <p:sldId id="513" r:id="rId98"/>
    <p:sldId id="514" r:id="rId99"/>
    <p:sldId id="515" r:id="rId100"/>
    <p:sldId id="516" r:id="rId101"/>
    <p:sldId id="517" r:id="rId102"/>
    <p:sldId id="518" r:id="rId103"/>
    <p:sldId id="519" r:id="rId104"/>
    <p:sldId id="520" r:id="rId105"/>
    <p:sldId id="521" r:id="rId106"/>
    <p:sldId id="522" r:id="rId107"/>
    <p:sldId id="529" r:id="rId108"/>
    <p:sldId id="530" r:id="rId109"/>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CC"/>
    <a:srgbClr val="FF00FF"/>
    <a:srgbClr val="FF0080"/>
    <a:srgbClr val="5D7E9D"/>
    <a:srgbClr val="191919"/>
    <a:srgbClr val="8000FF"/>
    <a:srgbClr val="666666"/>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21172" autoAdjust="0"/>
    <p:restoredTop sz="91734" autoAdjust="0"/>
  </p:normalViewPr>
  <p:slideViewPr>
    <p:cSldViewPr snapToObjects="1">
      <p:cViewPr>
        <p:scale>
          <a:sx n="50" d="100"/>
          <a:sy n="50" d="100"/>
        </p:scale>
        <p:origin x="-1157" y="-125"/>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5603" name="Rectangle 3"/>
          <p:cNvSpPr>
            <a:spLocks noGrp="1" noChangeArrowheads="1"/>
          </p:cNvSpPr>
          <p:nvPr>
            <p:ph type="dt" sz="quarter" idx="1"/>
          </p:nvPr>
        </p:nvSpPr>
        <p:spPr bwMode="auto">
          <a:xfrm>
            <a:off x="3938376"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5604" name="Rectangle 4"/>
          <p:cNvSpPr>
            <a:spLocks noGrp="1" noChangeArrowheads="1"/>
          </p:cNvSpPr>
          <p:nvPr>
            <p:ph type="ftr" sz="quarter" idx="2"/>
          </p:nvPr>
        </p:nvSpPr>
        <p:spPr bwMode="auto">
          <a:xfrm>
            <a:off x="0" y="8774271"/>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5605" name="Rectangle 5"/>
          <p:cNvSpPr>
            <a:spLocks noGrp="1" noChangeArrowheads="1"/>
          </p:cNvSpPr>
          <p:nvPr>
            <p:ph type="sldNum" sz="quarter" idx="3"/>
          </p:nvPr>
        </p:nvSpPr>
        <p:spPr bwMode="auto">
          <a:xfrm>
            <a:off x="3938376" y="8774271"/>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algn="r" eaLnBrk="1" hangingPunct="1">
              <a:defRPr sz="1200" smtClean="0"/>
            </a:lvl1pPr>
          </a:lstStyle>
          <a:p>
            <a:pPr>
              <a:defRPr/>
            </a:pPr>
            <a:fld id="{52C81347-F499-4826-81E9-B62659454182}" type="slidenum">
              <a:rPr lang="en-US" altLang="en-US"/>
              <a:pPr>
                <a:defRPr/>
              </a:pPr>
              <a:t>‹#›</a:t>
            </a:fld>
            <a:endParaRPr lang="en-US" altLang="en-US"/>
          </a:p>
        </p:txBody>
      </p:sp>
    </p:spTree>
    <p:extLst>
      <p:ext uri="{BB962C8B-B14F-4D97-AF65-F5344CB8AC3E}">
        <p14:creationId xmlns:p14="http://schemas.microsoft.com/office/powerpoint/2010/main" val="1276351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936768"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95008" y="4387136"/>
            <a:ext cx="5560060" cy="41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772668"/>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36768" y="8772668"/>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algn="r" eaLnBrk="1" hangingPunct="1">
              <a:defRPr sz="1200" smtClean="0"/>
            </a:lvl1pPr>
          </a:lstStyle>
          <a:p>
            <a:pPr>
              <a:defRPr/>
            </a:pPr>
            <a:fld id="{E54120BA-683D-4D30-A4B4-A4C3B5DC2EEA}" type="slidenum">
              <a:rPr lang="en-US" altLang="en-US"/>
              <a:pPr>
                <a:defRPr/>
              </a:pPr>
              <a:t>‹#›</a:t>
            </a:fld>
            <a:endParaRPr lang="en-US" altLang="en-US"/>
          </a:p>
        </p:txBody>
      </p:sp>
    </p:spTree>
    <p:extLst>
      <p:ext uri="{BB962C8B-B14F-4D97-AF65-F5344CB8AC3E}">
        <p14:creationId xmlns:p14="http://schemas.microsoft.com/office/powerpoint/2010/main" val="37411084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D9F3F8-F33C-43E3-859B-D20CD0E05CF6}" type="slidenum">
              <a:rPr lang="en-US" altLang="en-US" smtClean="0"/>
              <a:pPr>
                <a:defRPr/>
              </a:pPr>
              <a:t>‹#›</a:t>
            </a:fld>
            <a:endParaRPr lang="en-US" altLang="en-US"/>
          </a:p>
        </p:txBody>
      </p:sp>
    </p:spTree>
    <p:extLst>
      <p:ext uri="{BB962C8B-B14F-4D97-AF65-F5344CB8AC3E}">
        <p14:creationId xmlns:p14="http://schemas.microsoft.com/office/powerpoint/2010/main" val="1831643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7A2D3AB-39B4-4452-AAE7-7FB2D7C785D1}" type="slidenum">
              <a:rPr lang="en-US" altLang="en-US" smtClean="0"/>
              <a:pPr>
                <a:defRPr/>
              </a:pPr>
              <a:t>‹#›</a:t>
            </a:fld>
            <a:endParaRPr lang="en-US" altLang="en-US"/>
          </a:p>
        </p:txBody>
      </p:sp>
    </p:spTree>
    <p:extLst>
      <p:ext uri="{BB962C8B-B14F-4D97-AF65-F5344CB8AC3E}">
        <p14:creationId xmlns:p14="http://schemas.microsoft.com/office/powerpoint/2010/main" val="233640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F7883C-AFF0-4CFB-9887-14FE3220DBC8}" type="slidenum">
              <a:rPr lang="en-US" altLang="en-US" smtClean="0"/>
              <a:pPr>
                <a:defRPr/>
              </a:pPr>
              <a:t>‹#›</a:t>
            </a:fld>
            <a:endParaRPr lang="en-US" altLang="en-US"/>
          </a:p>
        </p:txBody>
      </p:sp>
    </p:spTree>
    <p:extLst>
      <p:ext uri="{BB962C8B-B14F-4D97-AF65-F5344CB8AC3E}">
        <p14:creationId xmlns:p14="http://schemas.microsoft.com/office/powerpoint/2010/main" val="236363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B310197-2870-4F15-B82C-94FD3B9E5BBB}" type="slidenum">
              <a:rPr lang="en-US" altLang="en-US" smtClean="0"/>
              <a:pPr>
                <a:defRPr/>
              </a:pPr>
              <a:t>‹#›</a:t>
            </a:fld>
            <a:endParaRPr lang="en-US" altLang="en-US"/>
          </a:p>
        </p:txBody>
      </p:sp>
    </p:spTree>
    <p:extLst>
      <p:ext uri="{BB962C8B-B14F-4D97-AF65-F5344CB8AC3E}">
        <p14:creationId xmlns:p14="http://schemas.microsoft.com/office/powerpoint/2010/main" val="371547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D3BFF8D-FC27-4E12-B06E-5E24C899C6AA}" type="slidenum">
              <a:rPr lang="en-US" altLang="en-US" smtClean="0"/>
              <a:pPr>
                <a:defRPr/>
              </a:pPr>
              <a:t>‹#›</a:t>
            </a:fld>
            <a:endParaRPr lang="en-US" altLang="en-US"/>
          </a:p>
        </p:txBody>
      </p:sp>
    </p:spTree>
    <p:extLst>
      <p:ext uri="{BB962C8B-B14F-4D97-AF65-F5344CB8AC3E}">
        <p14:creationId xmlns:p14="http://schemas.microsoft.com/office/powerpoint/2010/main" val="779046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71E637B-D99C-413D-B93E-238FB7956FE6}" type="slidenum">
              <a:rPr lang="en-US" altLang="en-US" smtClean="0"/>
              <a:pPr>
                <a:defRPr/>
              </a:pPr>
              <a:t>‹#›</a:t>
            </a:fld>
            <a:endParaRPr lang="en-US" altLang="en-US"/>
          </a:p>
        </p:txBody>
      </p:sp>
    </p:spTree>
    <p:extLst>
      <p:ext uri="{BB962C8B-B14F-4D97-AF65-F5344CB8AC3E}">
        <p14:creationId xmlns:p14="http://schemas.microsoft.com/office/powerpoint/2010/main" val="1567104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0DF0CAE-5797-4FD3-B733-96DF02C46CB9}" type="slidenum">
              <a:rPr lang="en-US" altLang="en-US" smtClean="0"/>
              <a:pPr>
                <a:defRPr/>
              </a:pPr>
              <a:t>‹#›</a:t>
            </a:fld>
            <a:endParaRPr lang="en-US" altLang="en-US"/>
          </a:p>
        </p:txBody>
      </p:sp>
    </p:spTree>
    <p:extLst>
      <p:ext uri="{BB962C8B-B14F-4D97-AF65-F5344CB8AC3E}">
        <p14:creationId xmlns:p14="http://schemas.microsoft.com/office/powerpoint/2010/main" val="3538824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7E49B5-F2B1-403B-86A2-A1087E464C78}" type="slidenum">
              <a:rPr lang="en-US" altLang="en-US" smtClean="0"/>
              <a:pPr>
                <a:defRPr/>
              </a:pPr>
              <a:t>‹#›</a:t>
            </a:fld>
            <a:endParaRPr lang="en-US" altLang="en-US"/>
          </a:p>
        </p:txBody>
      </p:sp>
    </p:spTree>
    <p:extLst>
      <p:ext uri="{BB962C8B-B14F-4D97-AF65-F5344CB8AC3E}">
        <p14:creationId xmlns:p14="http://schemas.microsoft.com/office/powerpoint/2010/main" val="3774974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58D71F2-6538-45BB-8BAB-FAADE4C452FF}" type="slidenum">
              <a:rPr lang="en-US" altLang="en-US" smtClean="0"/>
              <a:pPr>
                <a:defRPr/>
              </a:pPr>
              <a:t>‹#›</a:t>
            </a:fld>
            <a:endParaRPr lang="en-US" altLang="en-US"/>
          </a:p>
        </p:txBody>
      </p:sp>
    </p:spTree>
    <p:extLst>
      <p:ext uri="{BB962C8B-B14F-4D97-AF65-F5344CB8AC3E}">
        <p14:creationId xmlns:p14="http://schemas.microsoft.com/office/powerpoint/2010/main" val="1028798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9903399-A493-42BC-82B2-CF85C0A98A9B}" type="slidenum">
              <a:rPr lang="en-US" altLang="en-US" smtClean="0"/>
              <a:pPr>
                <a:defRPr/>
              </a:pPr>
              <a:t>‹#›</a:t>
            </a:fld>
            <a:endParaRPr lang="en-US" altLang="en-US"/>
          </a:p>
        </p:txBody>
      </p:sp>
    </p:spTree>
    <p:extLst>
      <p:ext uri="{BB962C8B-B14F-4D97-AF65-F5344CB8AC3E}">
        <p14:creationId xmlns:p14="http://schemas.microsoft.com/office/powerpoint/2010/main" val="1961537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C6CD88D-4811-40B2-9A5E-08C77C33E7A0}" type="slidenum">
              <a:rPr lang="en-US" altLang="en-US" smtClean="0"/>
              <a:pPr>
                <a:defRPr/>
              </a:pPr>
              <a:t>‹#›</a:t>
            </a:fld>
            <a:endParaRPr lang="en-US" altLang="en-US"/>
          </a:p>
        </p:txBody>
      </p:sp>
    </p:spTree>
    <p:extLst>
      <p:ext uri="{BB962C8B-B14F-4D97-AF65-F5344CB8AC3E}">
        <p14:creationId xmlns:p14="http://schemas.microsoft.com/office/powerpoint/2010/main" val="978103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6F2734D-480E-47C1-8598-5032E4EC40AD}" type="slidenum">
              <a:rPr lang="en-US" altLang="en-US" smtClean="0"/>
              <a:pPr>
                <a:defRPr/>
              </a:pPr>
              <a:t>‹#›</a:t>
            </a:fld>
            <a:endParaRPr lang="en-US" altLang="en-US"/>
          </a:p>
        </p:txBody>
      </p:sp>
    </p:spTree>
    <p:extLst>
      <p:ext uri="{BB962C8B-B14F-4D97-AF65-F5344CB8AC3E}">
        <p14:creationId xmlns:p14="http://schemas.microsoft.com/office/powerpoint/2010/main" val="420518719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0.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1.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2.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108.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slideLayout" Target="../slideLayouts/slideLayout7.xml"/><Relationship Id="rId1" Type="http://schemas.openxmlformats.org/officeDocument/2006/relationships/tags" Target="../tags/tag9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30.xml"/><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3" Type="http://schemas.openxmlformats.org/officeDocument/2006/relationships/hyperlink" Target="http://www.hollister.com/us/tube/learning/popup_video.asp?video=AnchorFast" TargetMode="Externa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hyperlink" Target="http://www.neotechproducts.com/products/neobar/"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hyperlink" Target="http://www.covidien.com/rms/products/endotracheal-airways/mallinckrodt-taperguard-evac-oral-endotracheal-tube#resources" TargetMode="External"/><Relationship Id="rId5" Type="http://schemas.openxmlformats.org/officeDocument/2006/relationships/image" Target="../media/image24.jpe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48.xm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youtube.com/covidienplc#p/a/u/2/ZmVmm2viFOs" TargetMode="External"/><Relationship Id="rId2" Type="http://schemas.openxmlformats.org/officeDocument/2006/relationships/slideLayout" Target="../slideLayouts/slideLayout6.xml"/><Relationship Id="rId1" Type="http://schemas.openxmlformats.org/officeDocument/2006/relationships/tags" Target="../tags/tag57.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65.xml.rels><?xml version="1.0" encoding="UTF-8" standalone="yes"?>
<Relationships xmlns="http://schemas.openxmlformats.org/package/2006/relationships"><Relationship Id="rId3" Type="http://schemas.openxmlformats.org/officeDocument/2006/relationships/hyperlink" Target="http://www.sageproducts.com/products/oral-hygiene/video.cfm?name=RXThumbPort" TargetMode="External"/><Relationship Id="rId2" Type="http://schemas.openxmlformats.org/officeDocument/2006/relationships/slideLayout" Target="../slideLayouts/slideLayout2.xml"/><Relationship Id="rId1" Type="http://schemas.openxmlformats.org/officeDocument/2006/relationships/tags" Target="../tags/tag60.xml"/><Relationship Id="rId5" Type="http://schemas.openxmlformats.org/officeDocument/2006/relationships/hyperlink" Target="http://www.intersurgical.com/products/critical-care/oral-care#videos" TargetMode="External"/><Relationship Id="rId4" Type="http://schemas.openxmlformats.org/officeDocument/2006/relationships/hyperlink" Target="http://www.kchealthcare.com/products/respiratory-health/kimvent-oral-care-solutions.aspx" TargetMode="Externa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1.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tags" Target="../tags/tag62.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6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66.xml"/></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tags" Target="../tags/tag67.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68.xml"/></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6.xml"/><Relationship Id="rId1" Type="http://schemas.openxmlformats.org/officeDocument/2006/relationships/tags" Target="../tags/tag69.xml"/><Relationship Id="rId4" Type="http://schemas.openxmlformats.org/officeDocument/2006/relationships/image" Target="../media/image38.png"/></Relationships>
</file>

<file path=ppt/slides/_rels/slide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tags" Target="../tags/tag70.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tags" Target="../tags/tag73.xml"/></Relationships>
</file>

<file path=ppt/slides/_rels/slide7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8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7.xml"/><Relationship Id="rId1" Type="http://schemas.openxmlformats.org/officeDocument/2006/relationships/tags" Target="../tags/tag76.xml"/><Relationship Id="rId4" Type="http://schemas.openxmlformats.org/officeDocument/2006/relationships/image" Target="../media/image48.png"/></Relationships>
</file>

<file path=ppt/slides/_rels/slide8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7.xml"/><Relationship Id="rId1" Type="http://schemas.openxmlformats.org/officeDocument/2006/relationships/tags" Target="../tags/tag77.xml"/><Relationship Id="rId4" Type="http://schemas.openxmlformats.org/officeDocument/2006/relationships/image" Target="../media/image50.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81.xml"/><Relationship Id="rId7"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vmlDrawing" Target="../drawings/vmlDrawing1.vml"/><Relationship Id="rId6" Type="http://schemas.openxmlformats.org/officeDocument/2006/relationships/tags" Target="../tags/tag84.xml"/><Relationship Id="rId5" Type="http://schemas.openxmlformats.org/officeDocument/2006/relationships/tags" Target="../tags/tag83.xml"/><Relationship Id="rId10" Type="http://schemas.openxmlformats.org/officeDocument/2006/relationships/image" Target="../media/image52.png"/><Relationship Id="rId4" Type="http://schemas.openxmlformats.org/officeDocument/2006/relationships/tags" Target="../tags/tag82.xml"/><Relationship Id="rId9" Type="http://schemas.openxmlformats.org/officeDocument/2006/relationships/image" Target="../media/image51.emf"/></Relationships>
</file>

<file path=ppt/slides/_rels/slide9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7.xml"/><Relationship Id="rId1" Type="http://schemas.openxmlformats.org/officeDocument/2006/relationships/tags" Target="../tags/tag85.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9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tags" Target="../tags/tag8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8.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RSPT 2335</a:t>
            </a:r>
          </a:p>
        </p:txBody>
      </p:sp>
      <p:sp>
        <p:nvSpPr>
          <p:cNvPr id="3075" name="Rectangle 3"/>
          <p:cNvSpPr>
            <a:spLocks noGrp="1" noChangeArrowheads="1"/>
          </p:cNvSpPr>
          <p:nvPr>
            <p:ph type="subTitle" idx="1"/>
          </p:nvPr>
        </p:nvSpPr>
        <p:spPr>
          <a:xfrm>
            <a:off x="1371600" y="3733800"/>
            <a:ext cx="6400800" cy="2362200"/>
          </a:xfrm>
        </p:spPr>
        <p:txBody>
          <a:bodyPr/>
          <a:lstStyle/>
          <a:p>
            <a:pPr eaLnBrk="1" hangingPunct="1">
              <a:lnSpc>
                <a:spcPct val="80000"/>
              </a:lnSpc>
            </a:pPr>
            <a:r>
              <a:rPr lang="en-US" sz="2800" dirty="0" smtClean="0"/>
              <a:t>Module A</a:t>
            </a:r>
          </a:p>
          <a:p>
            <a:pPr eaLnBrk="1" hangingPunct="1">
              <a:lnSpc>
                <a:spcPct val="80000"/>
              </a:lnSpc>
            </a:pPr>
            <a:r>
              <a:rPr lang="en-US" sz="2800" dirty="0" smtClean="0"/>
              <a:t>AIRWAY MANAGEMENT</a:t>
            </a:r>
          </a:p>
          <a:p>
            <a:pPr eaLnBrk="1" hangingPunct="1">
              <a:lnSpc>
                <a:spcPct val="80000"/>
              </a:lnSpc>
            </a:pPr>
            <a:endParaRPr lang="en-US" sz="2800" dirty="0" smtClean="0"/>
          </a:p>
          <a:p>
            <a:pPr eaLnBrk="1" hangingPunct="1">
              <a:lnSpc>
                <a:spcPct val="80000"/>
              </a:lnSpc>
            </a:pPr>
            <a:r>
              <a:rPr lang="en-US" sz="4000" b="1" smtClean="0"/>
              <a:t>Part 2a</a:t>
            </a:r>
          </a:p>
          <a:p>
            <a:pPr eaLnBrk="1" hangingPunct="1">
              <a:lnSpc>
                <a:spcPct val="80000"/>
              </a:lnSpc>
            </a:pPr>
            <a:r>
              <a:rPr lang="en-US" sz="2800" b="1" dirty="0" smtClean="0"/>
              <a:t>Tracheal Airways</a:t>
            </a:r>
          </a:p>
        </p:txBody>
      </p:sp>
    </p:spTree>
    <p:custDataLst>
      <p:tags r:id="rId1"/>
    </p:custDataLst>
    <p:extLst>
      <p:ext uri="{BB962C8B-B14F-4D97-AF65-F5344CB8AC3E}">
        <p14:creationId xmlns:p14="http://schemas.microsoft.com/office/powerpoint/2010/main" val="77508378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l" eaLnBrk="1" hangingPunct="1"/>
            <a:r>
              <a:rPr lang="en-US" smtClean="0"/>
              <a:t>Endotracheal Airways</a:t>
            </a:r>
          </a:p>
        </p:txBody>
      </p:sp>
      <p:sp>
        <p:nvSpPr>
          <p:cNvPr id="22531" name="Rectangle 3"/>
          <p:cNvSpPr>
            <a:spLocks noGrp="1" noChangeArrowheads="1"/>
          </p:cNvSpPr>
          <p:nvPr>
            <p:ph idx="1"/>
          </p:nvPr>
        </p:nvSpPr>
        <p:spPr>
          <a:xfrm>
            <a:off x="5943600" y="2362200"/>
            <a:ext cx="2971800" cy="3124200"/>
          </a:xfrm>
        </p:spPr>
        <p:txBody>
          <a:bodyPr/>
          <a:lstStyle/>
          <a:p>
            <a:pPr eaLnBrk="1" hangingPunct="1">
              <a:lnSpc>
                <a:spcPct val="90000"/>
              </a:lnSpc>
            </a:pPr>
            <a:r>
              <a:rPr lang="en-US" sz="2800" smtClean="0"/>
              <a:t>Oral endotracheal tubes</a:t>
            </a:r>
          </a:p>
          <a:p>
            <a:pPr eaLnBrk="1" hangingPunct="1">
              <a:lnSpc>
                <a:spcPct val="90000"/>
              </a:lnSpc>
              <a:buFontTx/>
              <a:buNone/>
            </a:pPr>
            <a:endParaRPr lang="en-US" sz="2800" smtClean="0"/>
          </a:p>
          <a:p>
            <a:pPr eaLnBrk="1" hangingPunct="1">
              <a:lnSpc>
                <a:spcPct val="90000"/>
              </a:lnSpc>
            </a:pPr>
            <a:r>
              <a:rPr lang="en-US" sz="2800" smtClean="0"/>
              <a:t>Nasal endotracheal tubes</a:t>
            </a:r>
          </a:p>
        </p:txBody>
      </p:sp>
      <p:pic>
        <p:nvPicPr>
          <p:cNvPr id="22532" name="Picture 4" descr="A01813-3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44608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17961436"/>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algn="l" eaLnBrk="1" hangingPunct="1"/>
            <a:r>
              <a:rPr lang="en-US" dirty="0"/>
              <a:t>Preparation for Extubation:</a:t>
            </a:r>
            <a:endParaRPr lang="en-US" dirty="0" smtClean="0"/>
          </a:p>
        </p:txBody>
      </p:sp>
      <p:sp>
        <p:nvSpPr>
          <p:cNvPr id="222211" name="Rectangle 4"/>
          <p:cNvSpPr>
            <a:spLocks noGrp="1" noChangeArrowheads="1"/>
          </p:cNvSpPr>
          <p:nvPr>
            <p:ph sz="half" idx="1"/>
          </p:nvPr>
        </p:nvSpPr>
        <p:spPr>
          <a:xfrm>
            <a:off x="762000" y="2286000"/>
            <a:ext cx="8001000" cy="4038600"/>
          </a:xfrm>
        </p:spPr>
        <p:txBody>
          <a:bodyPr/>
          <a:lstStyle/>
          <a:p>
            <a:pPr eaLnBrk="1" hangingPunct="1"/>
            <a:r>
              <a:rPr lang="en-US" sz="2400" dirty="0" smtClean="0">
                <a:cs typeface="Times New Roman" pitchFamily="18" charset="0"/>
              </a:rPr>
              <a:t>Perform airway </a:t>
            </a:r>
            <a:r>
              <a:rPr lang="en-US" sz="2400" dirty="0" smtClean="0">
                <a:solidFill>
                  <a:srgbClr val="FFFF00"/>
                </a:solidFill>
                <a:cs typeface="Times New Roman" pitchFamily="18" charset="0"/>
              </a:rPr>
              <a:t>cuff leak test </a:t>
            </a:r>
            <a:r>
              <a:rPr lang="en-US" sz="2400" dirty="0" smtClean="0">
                <a:cs typeface="Times New Roman" pitchFamily="18" charset="0"/>
              </a:rPr>
              <a:t>*</a:t>
            </a:r>
          </a:p>
          <a:p>
            <a:pPr lvl="1" eaLnBrk="1" hangingPunct="1"/>
            <a:r>
              <a:rPr lang="en-US" sz="2000" dirty="0" smtClean="0">
                <a:cs typeface="Times New Roman" pitchFamily="18" charset="0"/>
              </a:rPr>
              <a:t>Clear upper airway secretions</a:t>
            </a:r>
          </a:p>
          <a:p>
            <a:pPr lvl="1" eaLnBrk="1" hangingPunct="1"/>
            <a:r>
              <a:rPr lang="en-US" sz="2000" dirty="0" smtClean="0">
                <a:cs typeface="Times New Roman" pitchFamily="18" charset="0"/>
              </a:rPr>
              <a:t>Deflate cuff and occlude tube</a:t>
            </a:r>
          </a:p>
          <a:p>
            <a:pPr lvl="1" eaLnBrk="1" hangingPunct="1"/>
            <a:r>
              <a:rPr lang="en-US" sz="2000" dirty="0" smtClean="0">
                <a:cs typeface="Times New Roman" pitchFamily="18" charset="0"/>
              </a:rPr>
              <a:t>Peritubular leak should occur on spontaneous respirations or mechanical breath</a:t>
            </a:r>
          </a:p>
          <a:p>
            <a:pPr eaLnBrk="1" hangingPunct="1"/>
            <a:endParaRPr lang="en-US" sz="2400" dirty="0" smtClean="0">
              <a:cs typeface="Times New Roman" pitchFamily="18" charset="0"/>
            </a:endParaRPr>
          </a:p>
          <a:p>
            <a:pPr eaLnBrk="1" hangingPunct="1"/>
            <a:r>
              <a:rPr lang="en-US" sz="2400" dirty="0" smtClean="0">
                <a:cs typeface="Times New Roman" pitchFamily="18" charset="0"/>
              </a:rPr>
              <a:t>Cut the tape</a:t>
            </a:r>
          </a:p>
          <a:p>
            <a:pPr eaLnBrk="1" hangingPunct="1"/>
            <a:endParaRPr lang="en-US" sz="2400" dirty="0" smtClean="0">
              <a:solidFill>
                <a:srgbClr val="FF0000"/>
              </a:solidFill>
              <a:cs typeface="Times New Roman" pitchFamily="18" charset="0"/>
            </a:endParaRPr>
          </a:p>
          <a:p>
            <a:pPr lvl="1" eaLnBrk="1" hangingPunct="1"/>
            <a:endParaRPr lang="en-US" sz="2000" dirty="0" smtClean="0">
              <a:solidFill>
                <a:srgbClr val="FF0000"/>
              </a:solidFill>
            </a:endParaRPr>
          </a:p>
        </p:txBody>
      </p:sp>
    </p:spTree>
    <p:custDataLst>
      <p:tags r:id="rId1"/>
    </p:custDataLst>
    <p:extLst>
      <p:ext uri="{BB962C8B-B14F-4D97-AF65-F5344CB8AC3E}">
        <p14:creationId xmlns:p14="http://schemas.microsoft.com/office/powerpoint/2010/main" val="533563422"/>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algn="l" eaLnBrk="1" hangingPunct="1"/>
            <a:r>
              <a:rPr lang="en-US" dirty="0" smtClean="0"/>
              <a:t>The Extubation </a:t>
            </a:r>
            <a:r>
              <a:rPr lang="en-US" dirty="0"/>
              <a:t>Procedure:</a:t>
            </a:r>
            <a:endParaRPr lang="en-US" dirty="0" smtClean="0"/>
          </a:p>
        </p:txBody>
      </p:sp>
      <p:sp>
        <p:nvSpPr>
          <p:cNvPr id="223235" name="Rectangle 3"/>
          <p:cNvSpPr>
            <a:spLocks noGrp="1" noChangeArrowheads="1"/>
          </p:cNvSpPr>
          <p:nvPr>
            <p:ph sz="half" idx="1"/>
          </p:nvPr>
        </p:nvSpPr>
        <p:spPr>
          <a:xfrm>
            <a:off x="457200" y="1981200"/>
            <a:ext cx="8077200" cy="4572000"/>
          </a:xfrm>
        </p:spPr>
        <p:txBody>
          <a:bodyPr/>
          <a:lstStyle/>
          <a:p>
            <a:pPr eaLnBrk="1" hangingPunct="1"/>
            <a:r>
              <a:rPr lang="en-US" dirty="0" smtClean="0">
                <a:solidFill>
                  <a:schemeClr val="tx2">
                    <a:lumMod val="60000"/>
                    <a:lumOff val="40000"/>
                  </a:schemeClr>
                </a:solidFill>
                <a:cs typeface="Times New Roman" pitchFamily="18" charset="0"/>
              </a:rPr>
              <a:t>Methods for removing the tube:</a:t>
            </a:r>
          </a:p>
          <a:p>
            <a:pPr eaLnBrk="1" hangingPunct="1"/>
            <a:endParaRPr lang="en-US" dirty="0">
              <a:solidFill>
                <a:schemeClr val="tx2">
                  <a:lumMod val="60000"/>
                  <a:lumOff val="40000"/>
                </a:schemeClr>
              </a:solidFill>
              <a:cs typeface="Times New Roman" pitchFamily="18" charset="0"/>
            </a:endParaRPr>
          </a:p>
          <a:p>
            <a:pPr lvl="1" eaLnBrk="1" hangingPunct="1"/>
            <a:r>
              <a:rPr lang="en-US" dirty="0" smtClean="0">
                <a:solidFill>
                  <a:schemeClr val="tx2">
                    <a:lumMod val="60000"/>
                    <a:lumOff val="40000"/>
                  </a:schemeClr>
                </a:solidFill>
                <a:cs typeface="Times New Roman" pitchFamily="18" charset="0"/>
              </a:rPr>
              <a:t>Have </a:t>
            </a:r>
            <a:r>
              <a:rPr lang="en-US" dirty="0">
                <a:solidFill>
                  <a:schemeClr val="tx2">
                    <a:lumMod val="60000"/>
                    <a:lumOff val="40000"/>
                  </a:schemeClr>
                </a:solidFill>
                <a:cs typeface="Times New Roman" pitchFamily="18" charset="0"/>
              </a:rPr>
              <a:t>the patient take a deep </a:t>
            </a:r>
            <a:r>
              <a:rPr lang="en-US" dirty="0" smtClean="0">
                <a:solidFill>
                  <a:schemeClr val="tx2">
                    <a:lumMod val="60000"/>
                    <a:lumOff val="40000"/>
                  </a:schemeClr>
                </a:solidFill>
                <a:cs typeface="Times New Roman" pitchFamily="18" charset="0"/>
              </a:rPr>
              <a:t>breath then either </a:t>
            </a:r>
          </a:p>
          <a:p>
            <a:pPr lvl="2" eaLnBrk="1" hangingPunct="1"/>
            <a:r>
              <a:rPr lang="en-US" sz="2400" dirty="0" smtClean="0">
                <a:solidFill>
                  <a:schemeClr val="tx2">
                    <a:lumMod val="60000"/>
                    <a:lumOff val="40000"/>
                  </a:schemeClr>
                </a:solidFill>
                <a:cs typeface="Times New Roman" pitchFamily="18" charset="0"/>
              </a:rPr>
              <a:t>pull tube at peak inspiration (cords open)</a:t>
            </a:r>
          </a:p>
          <a:p>
            <a:pPr lvl="2" eaLnBrk="1" hangingPunct="1"/>
            <a:r>
              <a:rPr lang="en-US" sz="2400" dirty="0" smtClean="0">
                <a:solidFill>
                  <a:schemeClr val="tx2">
                    <a:lumMod val="60000"/>
                    <a:lumOff val="40000"/>
                  </a:schemeClr>
                </a:solidFill>
                <a:cs typeface="Times New Roman" pitchFamily="18" charset="0"/>
              </a:rPr>
              <a:t>cough </a:t>
            </a:r>
            <a:r>
              <a:rPr lang="en-US" sz="2400" dirty="0">
                <a:solidFill>
                  <a:schemeClr val="tx2">
                    <a:lumMod val="60000"/>
                    <a:lumOff val="40000"/>
                  </a:schemeClr>
                </a:solidFill>
                <a:cs typeface="Times New Roman" pitchFamily="18" charset="0"/>
              </a:rPr>
              <a:t>and pull tube at peak inspiration (cords </a:t>
            </a:r>
            <a:r>
              <a:rPr lang="en-US" sz="2400" dirty="0" smtClean="0">
                <a:solidFill>
                  <a:schemeClr val="tx2">
                    <a:lumMod val="60000"/>
                    <a:lumOff val="40000"/>
                  </a:schemeClr>
                </a:solidFill>
                <a:cs typeface="Times New Roman" pitchFamily="18" charset="0"/>
              </a:rPr>
              <a:t>open)</a:t>
            </a:r>
          </a:p>
          <a:p>
            <a:pPr lvl="2" eaLnBrk="1" hangingPunct="1"/>
            <a:r>
              <a:rPr lang="en-US" sz="2400" dirty="0">
                <a:solidFill>
                  <a:schemeClr val="tx2">
                    <a:lumMod val="60000"/>
                    <a:lumOff val="40000"/>
                  </a:schemeClr>
                </a:solidFill>
                <a:cs typeface="Times New Roman" pitchFamily="18" charset="0"/>
              </a:rPr>
              <a:t>s</a:t>
            </a:r>
            <a:r>
              <a:rPr lang="en-US" sz="2400" dirty="0" smtClean="0">
                <a:solidFill>
                  <a:schemeClr val="tx2">
                    <a:lumMod val="60000"/>
                    <a:lumOff val="40000"/>
                  </a:schemeClr>
                </a:solidFill>
                <a:cs typeface="Times New Roman" pitchFamily="18" charset="0"/>
              </a:rPr>
              <a:t>queeze the resuscitation bag </a:t>
            </a:r>
            <a:r>
              <a:rPr lang="en-US" sz="2400" dirty="0">
                <a:solidFill>
                  <a:schemeClr val="tx2">
                    <a:lumMod val="60000"/>
                    <a:lumOff val="40000"/>
                  </a:schemeClr>
                </a:solidFill>
                <a:cs typeface="Times New Roman" pitchFamily="18" charset="0"/>
              </a:rPr>
              <a:t>and pull tube at peak inspiration (cords open)</a:t>
            </a:r>
          </a:p>
          <a:p>
            <a:pPr lvl="1" eaLnBrk="1" hangingPunct="1"/>
            <a:endParaRPr lang="en-US" dirty="0">
              <a:solidFill>
                <a:schemeClr val="tx2">
                  <a:lumMod val="60000"/>
                  <a:lumOff val="40000"/>
                </a:schemeClr>
              </a:solidFill>
              <a:cs typeface="Times New Roman" pitchFamily="18" charset="0"/>
            </a:endParaRPr>
          </a:p>
          <a:p>
            <a:pPr lvl="1" eaLnBrk="1" hangingPunct="1"/>
            <a:r>
              <a:rPr lang="en-US" b="1" dirty="0" smtClean="0">
                <a:solidFill>
                  <a:schemeClr val="tx2">
                    <a:lumMod val="60000"/>
                    <a:lumOff val="40000"/>
                  </a:schemeClr>
                </a:solidFill>
                <a:cs typeface="Times New Roman" pitchFamily="18" charset="0"/>
              </a:rPr>
              <a:t>Not Recommended:  </a:t>
            </a:r>
            <a:r>
              <a:rPr lang="en-US" i="1" dirty="0" smtClean="0">
                <a:solidFill>
                  <a:schemeClr val="tx2">
                    <a:lumMod val="60000"/>
                    <a:lumOff val="40000"/>
                  </a:schemeClr>
                </a:solidFill>
                <a:cs typeface="Times New Roman" pitchFamily="18" charset="0"/>
              </a:rPr>
              <a:t>Suctioning as the tube is removed</a:t>
            </a:r>
          </a:p>
          <a:p>
            <a:pPr lvl="1" eaLnBrk="1" hangingPunct="1"/>
            <a:endParaRPr lang="en-US" sz="2000" dirty="0">
              <a:solidFill>
                <a:srgbClr val="FF0000"/>
              </a:solidFill>
              <a:cs typeface="Times New Roman" pitchFamily="18" charset="0"/>
            </a:endParaRPr>
          </a:p>
          <a:p>
            <a:pPr eaLnBrk="1" hangingPunct="1">
              <a:lnSpc>
                <a:spcPct val="90000"/>
              </a:lnSpc>
            </a:pPr>
            <a:endParaRPr lang="en-US" sz="2400" dirty="0" smtClean="0">
              <a:cs typeface="Times New Roman" pitchFamily="18" charset="0"/>
            </a:endParaRPr>
          </a:p>
          <a:p>
            <a:pPr marL="0" indent="0" eaLnBrk="1" hangingPunct="1">
              <a:lnSpc>
                <a:spcPct val="90000"/>
              </a:lnSpc>
              <a:buNone/>
            </a:pPr>
            <a:endParaRPr lang="en-US" sz="2400" dirty="0" smtClean="0">
              <a:cs typeface="Times New Roman" pitchFamily="18" charset="0"/>
            </a:endParaRPr>
          </a:p>
        </p:txBody>
      </p:sp>
    </p:spTree>
    <p:custDataLst>
      <p:tags r:id="rId1"/>
    </p:custDataLst>
    <p:extLst>
      <p:ext uri="{BB962C8B-B14F-4D97-AF65-F5344CB8AC3E}">
        <p14:creationId xmlns:p14="http://schemas.microsoft.com/office/powerpoint/2010/main" val="1996536020"/>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685800" y="609600"/>
            <a:ext cx="7772400" cy="762000"/>
          </a:xfrm>
        </p:spPr>
        <p:txBody>
          <a:bodyPr/>
          <a:lstStyle/>
          <a:p>
            <a:pPr algn="l" eaLnBrk="1" hangingPunct="1"/>
            <a:r>
              <a:rPr lang="en-US" dirty="0" smtClean="0"/>
              <a:t>Post - Extubation </a:t>
            </a:r>
            <a:r>
              <a:rPr lang="en-US" dirty="0"/>
              <a:t>Procedure:</a:t>
            </a:r>
            <a:endParaRPr lang="en-US" dirty="0" smtClean="0"/>
          </a:p>
        </p:txBody>
      </p:sp>
      <p:sp>
        <p:nvSpPr>
          <p:cNvPr id="224259" name="Rectangle 4"/>
          <p:cNvSpPr>
            <a:spLocks noGrp="1" noChangeArrowheads="1"/>
          </p:cNvSpPr>
          <p:nvPr>
            <p:ph sz="half" idx="1"/>
          </p:nvPr>
        </p:nvSpPr>
        <p:spPr>
          <a:xfrm>
            <a:off x="287524" y="1371600"/>
            <a:ext cx="8551676" cy="4800600"/>
          </a:xfrm>
        </p:spPr>
        <p:txBody>
          <a:bodyPr>
            <a:normAutofit lnSpcReduction="10000"/>
          </a:bodyPr>
          <a:lstStyle/>
          <a:p>
            <a:pPr eaLnBrk="1" hangingPunct="1">
              <a:lnSpc>
                <a:spcPct val="90000"/>
              </a:lnSpc>
            </a:pPr>
            <a:r>
              <a:rPr lang="en-US" dirty="0">
                <a:cs typeface="Times New Roman" pitchFamily="18" charset="0"/>
              </a:rPr>
              <a:t>Have the patient cough to clear any retained </a:t>
            </a:r>
            <a:r>
              <a:rPr lang="en-US" dirty="0" smtClean="0">
                <a:cs typeface="Times New Roman" pitchFamily="18" charset="0"/>
              </a:rPr>
              <a:t>secretions.</a:t>
            </a:r>
            <a:endParaRPr lang="en-US" sz="1600" dirty="0" smtClean="0">
              <a:cs typeface="Times New Roman" pitchFamily="18" charset="0"/>
            </a:endParaRPr>
          </a:p>
          <a:p>
            <a:pPr eaLnBrk="1" hangingPunct="1">
              <a:lnSpc>
                <a:spcPct val="90000"/>
              </a:lnSpc>
            </a:pPr>
            <a:r>
              <a:rPr lang="en-US" dirty="0" smtClean="0">
                <a:cs typeface="Times New Roman" pitchFamily="18" charset="0"/>
              </a:rPr>
              <a:t>Apply </a:t>
            </a:r>
            <a:r>
              <a:rPr lang="en-US" dirty="0">
                <a:cs typeface="Times New Roman" pitchFamily="18" charset="0"/>
              </a:rPr>
              <a:t>oxygen device (usually nasal O</a:t>
            </a:r>
            <a:r>
              <a:rPr lang="en-US" baseline="-25000" dirty="0">
                <a:cs typeface="Times New Roman" pitchFamily="18" charset="0"/>
              </a:rPr>
              <a:t>2</a:t>
            </a:r>
            <a:r>
              <a:rPr lang="en-US" dirty="0">
                <a:cs typeface="Times New Roman" pitchFamily="18" charset="0"/>
              </a:rPr>
              <a:t>) </a:t>
            </a:r>
            <a:endParaRPr lang="en-US" sz="1600" dirty="0" smtClean="0">
              <a:cs typeface="Times New Roman" pitchFamily="18" charset="0"/>
            </a:endParaRPr>
          </a:p>
          <a:p>
            <a:pPr eaLnBrk="1" hangingPunct="1">
              <a:lnSpc>
                <a:spcPct val="90000"/>
              </a:lnSpc>
            </a:pPr>
            <a:r>
              <a:rPr lang="en-US" dirty="0" smtClean="0">
                <a:cs typeface="Times New Roman" pitchFamily="18" charset="0"/>
              </a:rPr>
              <a:t>Assess patient </a:t>
            </a:r>
          </a:p>
          <a:p>
            <a:pPr lvl="1" eaLnBrk="1" hangingPunct="1">
              <a:lnSpc>
                <a:spcPct val="90000"/>
              </a:lnSpc>
            </a:pPr>
            <a:r>
              <a:rPr lang="en-US" dirty="0" smtClean="0">
                <a:cs typeface="Times New Roman" pitchFamily="18" charset="0"/>
              </a:rPr>
              <a:t>Breath sounds and airway patency</a:t>
            </a:r>
          </a:p>
          <a:p>
            <a:pPr lvl="1" eaLnBrk="1" hangingPunct="1">
              <a:lnSpc>
                <a:spcPct val="90000"/>
              </a:lnSpc>
            </a:pPr>
            <a:r>
              <a:rPr lang="en-US" dirty="0" smtClean="0">
                <a:cs typeface="Times New Roman" pitchFamily="18" charset="0"/>
              </a:rPr>
              <a:t>Vitals &amp; LOC</a:t>
            </a:r>
          </a:p>
          <a:p>
            <a:pPr lvl="1" eaLnBrk="1" hangingPunct="1">
              <a:lnSpc>
                <a:spcPct val="90000"/>
              </a:lnSpc>
            </a:pPr>
            <a:r>
              <a:rPr lang="en-US" dirty="0" smtClean="0">
                <a:cs typeface="Times New Roman" pitchFamily="18" charset="0"/>
              </a:rPr>
              <a:t>Oxygenation (S</a:t>
            </a:r>
            <a:r>
              <a:rPr lang="en-US" sz="2000" dirty="0" smtClean="0">
                <a:cs typeface="Times New Roman" pitchFamily="18" charset="0"/>
              </a:rPr>
              <a:t>p</a:t>
            </a:r>
            <a:r>
              <a:rPr lang="en-US" sz="1800" dirty="0" smtClean="0">
                <a:cs typeface="Times New Roman" pitchFamily="18" charset="0"/>
              </a:rPr>
              <a:t>O</a:t>
            </a:r>
            <a:r>
              <a:rPr lang="en-US" sz="1800" baseline="-25000" dirty="0" smtClean="0">
                <a:cs typeface="Times New Roman" pitchFamily="18" charset="0"/>
              </a:rPr>
              <a:t>2</a:t>
            </a:r>
            <a:r>
              <a:rPr lang="en-US" dirty="0" smtClean="0">
                <a:cs typeface="Times New Roman" pitchFamily="18" charset="0"/>
              </a:rPr>
              <a:t>)</a:t>
            </a:r>
          </a:p>
          <a:p>
            <a:pPr lvl="1" eaLnBrk="1" hangingPunct="1">
              <a:lnSpc>
                <a:spcPct val="90000"/>
              </a:lnSpc>
            </a:pPr>
            <a:r>
              <a:rPr lang="en-US" dirty="0" smtClean="0">
                <a:cs typeface="Times New Roman" pitchFamily="18" charset="0"/>
              </a:rPr>
              <a:t>Ventilation (ABG)</a:t>
            </a:r>
          </a:p>
          <a:p>
            <a:pPr lvl="1" eaLnBrk="1" hangingPunct="1">
              <a:lnSpc>
                <a:spcPct val="90000"/>
              </a:lnSpc>
            </a:pPr>
            <a:r>
              <a:rPr lang="en-US" dirty="0" smtClean="0">
                <a:cs typeface="Times New Roman" pitchFamily="18" charset="0"/>
              </a:rPr>
              <a:t>Work of breathing</a:t>
            </a:r>
          </a:p>
          <a:p>
            <a:pPr lvl="1" eaLnBrk="1" hangingPunct="1">
              <a:lnSpc>
                <a:spcPct val="90000"/>
              </a:lnSpc>
            </a:pPr>
            <a:r>
              <a:rPr lang="en-US" dirty="0" smtClean="0">
                <a:cs typeface="Times New Roman" pitchFamily="18" charset="0"/>
              </a:rPr>
              <a:t>Ability to clear </a:t>
            </a:r>
            <a:r>
              <a:rPr lang="en-US" dirty="0" smtClean="0">
                <a:cs typeface="Times New Roman" pitchFamily="18" charset="0"/>
              </a:rPr>
              <a:t>secretions</a:t>
            </a:r>
            <a:endParaRPr lang="en-US" sz="1600" dirty="0" smtClean="0">
              <a:cs typeface="Times New Roman" pitchFamily="18" charset="0"/>
            </a:endParaRPr>
          </a:p>
          <a:p>
            <a:pPr eaLnBrk="1" hangingPunct="1">
              <a:lnSpc>
                <a:spcPct val="90000"/>
              </a:lnSpc>
            </a:pPr>
            <a:r>
              <a:rPr lang="en-US" dirty="0" smtClean="0">
                <a:cs typeface="Times New Roman" pitchFamily="18" charset="0"/>
              </a:rPr>
              <a:t>Keep patient NPO x 24 hours (ice chips and small water sips only) to prevent post extubation aspiration </a:t>
            </a:r>
            <a:endParaRPr lang="en-US" dirty="0" smtClean="0"/>
          </a:p>
        </p:txBody>
      </p:sp>
    </p:spTree>
    <p:custDataLst>
      <p:tags r:id="rId1"/>
    </p:custDataLst>
    <p:extLst>
      <p:ext uri="{BB962C8B-B14F-4D97-AF65-F5344CB8AC3E}">
        <p14:creationId xmlns:p14="http://schemas.microsoft.com/office/powerpoint/2010/main" val="4022057896"/>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609600" y="609600"/>
            <a:ext cx="7848600" cy="1447800"/>
          </a:xfrm>
        </p:spPr>
        <p:txBody>
          <a:bodyPr/>
          <a:lstStyle/>
          <a:p>
            <a:pPr eaLnBrk="1" hangingPunct="1"/>
            <a:r>
              <a:rPr lang="en-US" dirty="0" smtClean="0"/>
              <a:t>Extubation Complications</a:t>
            </a:r>
            <a:br>
              <a:rPr lang="en-US" dirty="0" smtClean="0"/>
            </a:br>
            <a:r>
              <a:rPr lang="en-US" dirty="0" smtClean="0">
                <a:solidFill>
                  <a:srgbClr val="FFFF00"/>
                </a:solidFill>
              </a:rPr>
              <a:t>Immediate</a:t>
            </a:r>
          </a:p>
        </p:txBody>
      </p:sp>
      <p:sp>
        <p:nvSpPr>
          <p:cNvPr id="225283" name="Rectangle 3"/>
          <p:cNvSpPr>
            <a:spLocks noGrp="1" noChangeArrowheads="1"/>
          </p:cNvSpPr>
          <p:nvPr>
            <p:ph idx="1"/>
          </p:nvPr>
        </p:nvSpPr>
        <p:spPr>
          <a:xfrm>
            <a:off x="685800" y="2286000"/>
            <a:ext cx="7772400" cy="4191000"/>
          </a:xfrm>
        </p:spPr>
        <p:txBody>
          <a:bodyPr/>
          <a:lstStyle/>
          <a:p>
            <a:pPr eaLnBrk="1" hangingPunct="1"/>
            <a:r>
              <a:rPr lang="en-US" sz="2800" dirty="0" smtClean="0">
                <a:cs typeface="Times New Roman" pitchFamily="18" charset="0"/>
              </a:rPr>
              <a:t>Observe for immediate complications associated with:</a:t>
            </a:r>
          </a:p>
          <a:p>
            <a:pPr eaLnBrk="1" hangingPunct="1"/>
            <a:endParaRPr lang="en-US" sz="2800" dirty="0" smtClean="0">
              <a:cs typeface="Times New Roman" pitchFamily="18" charset="0"/>
            </a:endParaRPr>
          </a:p>
          <a:p>
            <a:pPr lvl="1" eaLnBrk="1" hangingPunct="1"/>
            <a:r>
              <a:rPr lang="en-US" sz="2400" dirty="0" smtClean="0">
                <a:cs typeface="Times New Roman" pitchFamily="18" charset="0"/>
              </a:rPr>
              <a:t>laryngospasm</a:t>
            </a:r>
          </a:p>
          <a:p>
            <a:pPr lvl="1" eaLnBrk="1" hangingPunct="1"/>
            <a:r>
              <a:rPr lang="en-US" sz="2400" dirty="0" err="1" smtClean="0">
                <a:cs typeface="Times New Roman" pitchFamily="18" charset="0"/>
              </a:rPr>
              <a:t>glotic</a:t>
            </a:r>
            <a:r>
              <a:rPr lang="en-US" sz="2400" dirty="0" smtClean="0">
                <a:cs typeface="Times New Roman" pitchFamily="18" charset="0"/>
              </a:rPr>
              <a:t> edema</a:t>
            </a:r>
          </a:p>
          <a:p>
            <a:pPr lvl="1" eaLnBrk="1" hangingPunct="1"/>
            <a:r>
              <a:rPr lang="en-US" sz="2400" dirty="0" err="1" smtClean="0">
                <a:cs typeface="Times New Roman" pitchFamily="18" charset="0"/>
              </a:rPr>
              <a:t>supraglottic</a:t>
            </a:r>
            <a:r>
              <a:rPr lang="en-US" sz="2400" dirty="0" smtClean="0">
                <a:cs typeface="Times New Roman" pitchFamily="18" charset="0"/>
              </a:rPr>
              <a:t> obstruction</a:t>
            </a:r>
          </a:p>
          <a:p>
            <a:pPr lvl="1" eaLnBrk="1" hangingPunct="1"/>
            <a:r>
              <a:rPr lang="en-US" sz="2400" dirty="0" smtClean="0">
                <a:cs typeface="Times New Roman" pitchFamily="18" charset="0"/>
              </a:rPr>
              <a:t>pulmonary aspiration</a:t>
            </a:r>
          </a:p>
          <a:p>
            <a:pPr lvl="1" eaLnBrk="1" hangingPunct="1"/>
            <a:r>
              <a:rPr lang="en-US" sz="2400" dirty="0" smtClean="0">
                <a:cs typeface="Times New Roman" pitchFamily="18" charset="0"/>
              </a:rPr>
              <a:t>impaired gas exchange</a:t>
            </a:r>
          </a:p>
          <a:p>
            <a:pPr lvl="1" eaLnBrk="1" hangingPunct="1"/>
            <a:r>
              <a:rPr lang="en-US" sz="2400" dirty="0" smtClean="0">
                <a:cs typeface="Times New Roman" pitchFamily="18" charset="0"/>
              </a:rPr>
              <a:t>pulmonary edema</a:t>
            </a:r>
          </a:p>
        </p:txBody>
      </p:sp>
    </p:spTree>
    <p:custDataLst>
      <p:tags r:id="rId1"/>
    </p:custDataLst>
    <p:extLst>
      <p:ext uri="{BB962C8B-B14F-4D97-AF65-F5344CB8AC3E}">
        <p14:creationId xmlns:p14="http://schemas.microsoft.com/office/powerpoint/2010/main" val="2676491210"/>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What should be done if the patient develops laryngospasm? </a:t>
            </a:r>
            <a:endParaRPr lang="en-US" sz="4000" dirty="0"/>
          </a:p>
        </p:txBody>
      </p:sp>
      <p:sp>
        <p:nvSpPr>
          <p:cNvPr id="3" name="Content Placeholder 2"/>
          <p:cNvSpPr>
            <a:spLocks noGrp="1"/>
          </p:cNvSpPr>
          <p:nvPr>
            <p:ph idx="1"/>
          </p:nvPr>
        </p:nvSpPr>
        <p:spPr>
          <a:xfrm>
            <a:off x="685800" y="2362200"/>
            <a:ext cx="7772400" cy="3733800"/>
          </a:xfrm>
        </p:spPr>
        <p:txBody>
          <a:bodyPr/>
          <a:lstStyle/>
          <a:p>
            <a:r>
              <a:rPr lang="en-US" dirty="0" smtClean="0"/>
              <a:t>Transient:</a:t>
            </a:r>
          </a:p>
          <a:p>
            <a:pPr lvl="1"/>
            <a:r>
              <a:rPr lang="en-US" dirty="0" smtClean="0"/>
              <a:t>Bag &amp; mask ventilation with </a:t>
            </a:r>
            <a:r>
              <a:rPr lang="en-US" dirty="0" smtClean="0"/>
              <a:t>Oxygen</a:t>
            </a:r>
            <a:endParaRPr lang="en-US" dirty="0" smtClean="0"/>
          </a:p>
          <a:p>
            <a:endParaRPr lang="en-US" dirty="0" smtClean="0"/>
          </a:p>
          <a:p>
            <a:r>
              <a:rPr lang="en-US" dirty="0" smtClean="0"/>
              <a:t>Persistent:</a:t>
            </a:r>
          </a:p>
          <a:p>
            <a:pPr lvl="1"/>
            <a:r>
              <a:rPr lang="en-US" dirty="0" smtClean="0"/>
              <a:t>Neuromuscular blockade</a:t>
            </a:r>
          </a:p>
          <a:p>
            <a:pPr lvl="1"/>
            <a:r>
              <a:rPr lang="en-US" dirty="0" smtClean="0"/>
              <a:t>Reintubation</a:t>
            </a:r>
            <a:endParaRPr lang="en-US" dirty="0"/>
          </a:p>
        </p:txBody>
      </p:sp>
    </p:spTree>
    <p:extLst>
      <p:ext uri="{BB962C8B-B14F-4D97-AF65-F5344CB8AC3E}">
        <p14:creationId xmlns:p14="http://schemas.microsoft.com/office/powerpoint/2010/main" val="273779493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697592" y="609600"/>
            <a:ext cx="7772400" cy="685800"/>
          </a:xfrm>
        </p:spPr>
        <p:txBody>
          <a:bodyPr>
            <a:normAutofit fontScale="90000"/>
          </a:bodyPr>
          <a:lstStyle/>
          <a:p>
            <a:pPr eaLnBrk="1" hangingPunct="1"/>
            <a:r>
              <a:rPr lang="en-US" dirty="0" smtClean="0"/>
              <a:t>Extubation Complications</a:t>
            </a:r>
          </a:p>
        </p:txBody>
      </p:sp>
      <p:grpSp>
        <p:nvGrpSpPr>
          <p:cNvPr id="226307" name="Group 29"/>
          <p:cNvGrpSpPr>
            <a:grpSpLocks/>
          </p:cNvGrpSpPr>
          <p:nvPr/>
        </p:nvGrpSpPr>
        <p:grpSpPr bwMode="auto">
          <a:xfrm>
            <a:off x="228600" y="1554163"/>
            <a:ext cx="8686800" cy="4922837"/>
            <a:chOff x="-2" y="-2"/>
            <a:chExt cx="4236" cy="2362"/>
          </a:xfrm>
        </p:grpSpPr>
        <p:grpSp>
          <p:nvGrpSpPr>
            <p:cNvPr id="226308" name="Group 27"/>
            <p:cNvGrpSpPr>
              <a:grpSpLocks/>
            </p:cNvGrpSpPr>
            <p:nvPr/>
          </p:nvGrpSpPr>
          <p:grpSpPr bwMode="auto">
            <a:xfrm>
              <a:off x="0" y="0"/>
              <a:ext cx="4232" cy="2358"/>
              <a:chOff x="0" y="0"/>
              <a:chExt cx="4232" cy="2358"/>
            </a:xfrm>
          </p:grpSpPr>
          <p:grpSp>
            <p:nvGrpSpPr>
              <p:cNvPr id="226310" name="Group 12"/>
              <p:cNvGrpSpPr>
                <a:grpSpLocks/>
              </p:cNvGrpSpPr>
              <p:nvPr/>
            </p:nvGrpSpPr>
            <p:grpSpPr bwMode="auto">
              <a:xfrm>
                <a:off x="0" y="0"/>
                <a:ext cx="2116" cy="556"/>
                <a:chOff x="0" y="0"/>
                <a:chExt cx="2116" cy="556"/>
              </a:xfrm>
            </p:grpSpPr>
            <p:sp>
              <p:nvSpPr>
                <p:cNvPr id="226332" name="Rectangle 3"/>
                <p:cNvSpPr>
                  <a:spLocks noChangeArrowheads="1"/>
                </p:cNvSpPr>
                <p:nvPr/>
              </p:nvSpPr>
              <p:spPr bwMode="auto">
                <a:xfrm>
                  <a:off x="43" y="0"/>
                  <a:ext cx="2030"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tabLst>
                      <a:tab pos="228600" algn="l"/>
                      <a:tab pos="457200" algn="l"/>
                      <a:tab pos="685800" algn="l"/>
                    </a:tabLst>
                  </a:pPr>
                  <a:r>
                    <a:rPr lang="en-US" sz="2000" b="1" dirty="0">
                      <a:solidFill>
                        <a:schemeClr val="tx1"/>
                      </a:solidFill>
                      <a:latin typeface="+mj-lt"/>
                    </a:rPr>
                    <a:t>IMMEDIATE POST-EXTUBATION COMPLICATIONS</a:t>
                  </a:r>
                  <a:endParaRPr lang="en-US" sz="2000" dirty="0">
                    <a:solidFill>
                      <a:schemeClr val="tx1"/>
                    </a:solidFill>
                    <a:latin typeface="+mj-lt"/>
                  </a:endParaRPr>
                </a:p>
                <a:p>
                  <a:pPr algn="ctr" eaLnBrk="0" hangingPunct="0">
                    <a:tabLst>
                      <a:tab pos="228600" algn="l"/>
                      <a:tab pos="457200" algn="l"/>
                      <a:tab pos="685800" algn="l"/>
                    </a:tabLst>
                  </a:pPr>
                  <a:endParaRPr lang="en-US" sz="2000" dirty="0">
                    <a:solidFill>
                      <a:schemeClr val="tx1"/>
                    </a:solidFill>
                    <a:latin typeface="+mj-lt"/>
                  </a:endParaRPr>
                </a:p>
              </p:txBody>
            </p:sp>
            <p:sp>
              <p:nvSpPr>
                <p:cNvPr id="226333" name="Rectangle 11"/>
                <p:cNvSpPr>
                  <a:spLocks noChangeArrowheads="1"/>
                </p:cNvSpPr>
                <p:nvPr/>
              </p:nvSpPr>
              <p:spPr bwMode="auto">
                <a:xfrm>
                  <a:off x="0" y="0"/>
                  <a:ext cx="2116" cy="556"/>
                </a:xfrm>
                <a:prstGeom prst="rect">
                  <a:avLst/>
                </a:prstGeom>
                <a:noFill/>
                <a:ln w="7">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endParaRPr lang="en-US">
                    <a:latin typeface="+mj-lt"/>
                  </a:endParaRPr>
                </a:p>
              </p:txBody>
            </p:sp>
          </p:grpSp>
          <p:grpSp>
            <p:nvGrpSpPr>
              <p:cNvPr id="226311" name="Group 14"/>
              <p:cNvGrpSpPr>
                <a:grpSpLocks/>
              </p:cNvGrpSpPr>
              <p:nvPr/>
            </p:nvGrpSpPr>
            <p:grpSpPr bwMode="auto">
              <a:xfrm>
                <a:off x="2116" y="0"/>
                <a:ext cx="2116" cy="556"/>
                <a:chOff x="2116" y="0"/>
                <a:chExt cx="2116" cy="556"/>
              </a:xfrm>
            </p:grpSpPr>
            <p:sp>
              <p:nvSpPr>
                <p:cNvPr id="226330" name="Rectangle 4"/>
                <p:cNvSpPr>
                  <a:spLocks noChangeArrowheads="1"/>
                </p:cNvSpPr>
                <p:nvPr/>
              </p:nvSpPr>
              <p:spPr bwMode="auto">
                <a:xfrm>
                  <a:off x="2159" y="0"/>
                  <a:ext cx="2030"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tabLst>
                      <a:tab pos="228600" algn="l"/>
                      <a:tab pos="457200" algn="l"/>
                      <a:tab pos="685800" algn="l"/>
                    </a:tabLst>
                  </a:pPr>
                  <a:r>
                    <a:rPr lang="en-US" sz="2000" b="1" dirty="0">
                      <a:solidFill>
                        <a:schemeClr val="tx1"/>
                      </a:solidFill>
                      <a:latin typeface="+mj-lt"/>
                    </a:rPr>
                    <a:t>MANAGEMENT</a:t>
                  </a:r>
                  <a:endParaRPr lang="en-US" sz="2000" dirty="0">
                    <a:solidFill>
                      <a:schemeClr val="tx1"/>
                    </a:solidFill>
                    <a:latin typeface="+mj-lt"/>
                  </a:endParaRPr>
                </a:p>
                <a:p>
                  <a:pPr algn="ctr" eaLnBrk="0" hangingPunct="0">
                    <a:tabLst>
                      <a:tab pos="228600" algn="l"/>
                      <a:tab pos="457200" algn="l"/>
                      <a:tab pos="685800" algn="l"/>
                    </a:tabLst>
                  </a:pPr>
                  <a:endParaRPr lang="en-US" sz="2000" dirty="0">
                    <a:solidFill>
                      <a:schemeClr val="tx1"/>
                    </a:solidFill>
                    <a:latin typeface="+mj-lt"/>
                  </a:endParaRPr>
                </a:p>
              </p:txBody>
            </p:sp>
            <p:sp>
              <p:nvSpPr>
                <p:cNvPr id="226331" name="Rectangle 13"/>
                <p:cNvSpPr>
                  <a:spLocks noChangeArrowheads="1"/>
                </p:cNvSpPr>
                <p:nvPr/>
              </p:nvSpPr>
              <p:spPr bwMode="auto">
                <a:xfrm>
                  <a:off x="2116" y="0"/>
                  <a:ext cx="2116" cy="556"/>
                </a:xfrm>
                <a:prstGeom prst="rect">
                  <a:avLst/>
                </a:prstGeom>
                <a:noFill/>
                <a:ln w="7">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endParaRPr lang="en-US">
                    <a:latin typeface="+mj-lt"/>
                  </a:endParaRPr>
                </a:p>
              </p:txBody>
            </p:sp>
          </p:grpSp>
          <p:grpSp>
            <p:nvGrpSpPr>
              <p:cNvPr id="226312" name="Group 16"/>
              <p:cNvGrpSpPr>
                <a:grpSpLocks/>
              </p:cNvGrpSpPr>
              <p:nvPr/>
            </p:nvGrpSpPr>
            <p:grpSpPr bwMode="auto">
              <a:xfrm>
                <a:off x="0" y="556"/>
                <a:ext cx="2116" cy="556"/>
                <a:chOff x="0" y="556"/>
                <a:chExt cx="2116" cy="556"/>
              </a:xfrm>
            </p:grpSpPr>
            <p:sp>
              <p:nvSpPr>
                <p:cNvPr id="226328" name="Rectangle 5"/>
                <p:cNvSpPr>
                  <a:spLocks noChangeArrowheads="1"/>
                </p:cNvSpPr>
                <p:nvPr/>
              </p:nvSpPr>
              <p:spPr bwMode="auto">
                <a:xfrm>
                  <a:off x="43" y="556"/>
                  <a:ext cx="2030"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tabLst>
                      <a:tab pos="228600" algn="l"/>
                      <a:tab pos="457200" algn="l"/>
                      <a:tab pos="685800" algn="l"/>
                    </a:tabLst>
                  </a:pPr>
                  <a:r>
                    <a:rPr lang="en-US" sz="2000" dirty="0" smtClean="0">
                      <a:solidFill>
                        <a:schemeClr val="tx1"/>
                      </a:solidFill>
                      <a:latin typeface="+mj-lt"/>
                    </a:rPr>
                    <a:t>Severe (marked, extreme…) </a:t>
                  </a:r>
                  <a:r>
                    <a:rPr lang="en-US" sz="2000" dirty="0">
                      <a:solidFill>
                        <a:schemeClr val="tx1"/>
                      </a:solidFill>
                      <a:latin typeface="+mj-lt"/>
                    </a:rPr>
                    <a:t>inspiratory stridor or respiratory distress</a:t>
                  </a:r>
                </a:p>
                <a:p>
                  <a:pPr algn="ctr" eaLnBrk="0" hangingPunct="0">
                    <a:tabLst>
                      <a:tab pos="228600" algn="l"/>
                      <a:tab pos="457200" algn="l"/>
                      <a:tab pos="685800" algn="l"/>
                    </a:tabLst>
                  </a:pPr>
                  <a:endParaRPr lang="en-US" sz="2000" dirty="0">
                    <a:solidFill>
                      <a:schemeClr val="tx1"/>
                    </a:solidFill>
                    <a:latin typeface="+mj-lt"/>
                  </a:endParaRPr>
                </a:p>
              </p:txBody>
            </p:sp>
            <p:sp>
              <p:nvSpPr>
                <p:cNvPr id="226329" name="Rectangle 15"/>
                <p:cNvSpPr>
                  <a:spLocks noChangeArrowheads="1"/>
                </p:cNvSpPr>
                <p:nvPr/>
              </p:nvSpPr>
              <p:spPr bwMode="auto">
                <a:xfrm>
                  <a:off x="0" y="556"/>
                  <a:ext cx="2116" cy="556"/>
                </a:xfrm>
                <a:prstGeom prst="rect">
                  <a:avLst/>
                </a:prstGeom>
                <a:noFill/>
                <a:ln w="7">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endParaRPr lang="en-US">
                    <a:latin typeface="+mj-lt"/>
                  </a:endParaRPr>
                </a:p>
              </p:txBody>
            </p:sp>
          </p:grpSp>
          <p:grpSp>
            <p:nvGrpSpPr>
              <p:cNvPr id="226313" name="Group 18"/>
              <p:cNvGrpSpPr>
                <a:grpSpLocks/>
              </p:cNvGrpSpPr>
              <p:nvPr/>
            </p:nvGrpSpPr>
            <p:grpSpPr bwMode="auto">
              <a:xfrm>
                <a:off x="2116" y="556"/>
                <a:ext cx="2116" cy="556"/>
                <a:chOff x="2116" y="556"/>
                <a:chExt cx="2116" cy="556"/>
              </a:xfrm>
            </p:grpSpPr>
            <p:sp>
              <p:nvSpPr>
                <p:cNvPr id="226326" name="Rectangle 6"/>
                <p:cNvSpPr>
                  <a:spLocks noChangeArrowheads="1"/>
                </p:cNvSpPr>
                <p:nvPr/>
              </p:nvSpPr>
              <p:spPr bwMode="auto">
                <a:xfrm>
                  <a:off x="2159" y="556"/>
                  <a:ext cx="2030"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tabLst>
                      <a:tab pos="228600" algn="l"/>
                      <a:tab pos="457200" algn="l"/>
                      <a:tab pos="685800" algn="l"/>
                    </a:tabLst>
                  </a:pPr>
                  <a:r>
                    <a:rPr lang="en-US" sz="2400" dirty="0">
                      <a:solidFill>
                        <a:srgbClr val="FFFF00"/>
                      </a:solidFill>
                      <a:latin typeface="+mj-lt"/>
                    </a:rPr>
                    <a:t>REINTUBATE</a:t>
                  </a:r>
                </a:p>
                <a:p>
                  <a:pPr algn="ctr" eaLnBrk="0" hangingPunct="0">
                    <a:tabLst>
                      <a:tab pos="228600" algn="l"/>
                      <a:tab pos="457200" algn="l"/>
                      <a:tab pos="685800" algn="l"/>
                    </a:tabLst>
                  </a:pPr>
                  <a:endParaRPr lang="en-US" sz="2000" dirty="0">
                    <a:solidFill>
                      <a:srgbClr val="FF0000"/>
                    </a:solidFill>
                    <a:latin typeface="+mj-lt"/>
                  </a:endParaRPr>
                </a:p>
              </p:txBody>
            </p:sp>
            <p:sp>
              <p:nvSpPr>
                <p:cNvPr id="226327" name="Rectangle 17"/>
                <p:cNvSpPr>
                  <a:spLocks noChangeArrowheads="1"/>
                </p:cNvSpPr>
                <p:nvPr/>
              </p:nvSpPr>
              <p:spPr bwMode="auto">
                <a:xfrm>
                  <a:off x="2116" y="556"/>
                  <a:ext cx="2116" cy="556"/>
                </a:xfrm>
                <a:prstGeom prst="rect">
                  <a:avLst/>
                </a:prstGeom>
                <a:noFill/>
                <a:ln w="7">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endParaRPr lang="en-US">
                    <a:latin typeface="+mj-lt"/>
                  </a:endParaRPr>
                </a:p>
              </p:txBody>
            </p:sp>
          </p:grpSp>
          <p:grpSp>
            <p:nvGrpSpPr>
              <p:cNvPr id="226314" name="Group 20"/>
              <p:cNvGrpSpPr>
                <a:grpSpLocks/>
              </p:cNvGrpSpPr>
              <p:nvPr/>
            </p:nvGrpSpPr>
            <p:grpSpPr bwMode="auto">
              <a:xfrm>
                <a:off x="0" y="1112"/>
                <a:ext cx="2116" cy="690"/>
                <a:chOff x="0" y="1112"/>
                <a:chExt cx="2116" cy="690"/>
              </a:xfrm>
            </p:grpSpPr>
            <p:sp>
              <p:nvSpPr>
                <p:cNvPr id="226324" name="Rectangle 7"/>
                <p:cNvSpPr>
                  <a:spLocks noChangeArrowheads="1"/>
                </p:cNvSpPr>
                <p:nvPr/>
              </p:nvSpPr>
              <p:spPr bwMode="auto">
                <a:xfrm>
                  <a:off x="43" y="1112"/>
                  <a:ext cx="2030" cy="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tabLst>
                      <a:tab pos="228600" algn="l"/>
                      <a:tab pos="457200" algn="l"/>
                      <a:tab pos="685800" algn="l"/>
                    </a:tabLst>
                  </a:pPr>
                  <a:r>
                    <a:rPr lang="en-US" sz="2000">
                      <a:solidFill>
                        <a:schemeClr val="tx1"/>
                      </a:solidFill>
                      <a:latin typeface="+mj-lt"/>
                    </a:rPr>
                    <a:t>Moderate distress/stridor</a:t>
                  </a:r>
                </a:p>
                <a:p>
                  <a:pPr algn="ctr" eaLnBrk="0" hangingPunct="0">
                    <a:tabLst>
                      <a:tab pos="228600" algn="l"/>
                      <a:tab pos="457200" algn="l"/>
                      <a:tab pos="685800" algn="l"/>
                    </a:tabLst>
                  </a:pPr>
                  <a:endParaRPr lang="en-US" sz="2000">
                    <a:solidFill>
                      <a:schemeClr val="tx1"/>
                    </a:solidFill>
                    <a:latin typeface="+mj-lt"/>
                  </a:endParaRPr>
                </a:p>
              </p:txBody>
            </p:sp>
            <p:sp>
              <p:nvSpPr>
                <p:cNvPr id="226325" name="Rectangle 19"/>
                <p:cNvSpPr>
                  <a:spLocks noChangeArrowheads="1"/>
                </p:cNvSpPr>
                <p:nvPr/>
              </p:nvSpPr>
              <p:spPr bwMode="auto">
                <a:xfrm>
                  <a:off x="0" y="1112"/>
                  <a:ext cx="2116" cy="690"/>
                </a:xfrm>
                <a:prstGeom prst="rect">
                  <a:avLst/>
                </a:prstGeom>
                <a:noFill/>
                <a:ln w="7">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endParaRPr lang="en-US">
                    <a:latin typeface="+mj-lt"/>
                  </a:endParaRPr>
                </a:p>
              </p:txBody>
            </p:sp>
          </p:grpSp>
          <p:grpSp>
            <p:nvGrpSpPr>
              <p:cNvPr id="226315" name="Group 22"/>
              <p:cNvGrpSpPr>
                <a:grpSpLocks/>
              </p:cNvGrpSpPr>
              <p:nvPr/>
            </p:nvGrpSpPr>
            <p:grpSpPr bwMode="auto">
              <a:xfrm>
                <a:off x="2116" y="1112"/>
                <a:ext cx="2116" cy="690"/>
                <a:chOff x="2116" y="1112"/>
                <a:chExt cx="2116" cy="690"/>
              </a:xfrm>
            </p:grpSpPr>
            <p:sp>
              <p:nvSpPr>
                <p:cNvPr id="226322" name="Rectangle 8"/>
                <p:cNvSpPr>
                  <a:spLocks noChangeArrowheads="1"/>
                </p:cNvSpPr>
                <p:nvPr/>
              </p:nvSpPr>
              <p:spPr bwMode="auto">
                <a:xfrm>
                  <a:off x="2159" y="1112"/>
                  <a:ext cx="2030" cy="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tabLst>
                      <a:tab pos="228600" algn="l"/>
                      <a:tab pos="457200" algn="l"/>
                      <a:tab pos="685800" algn="l"/>
                    </a:tabLst>
                  </a:pPr>
                  <a:r>
                    <a:rPr lang="en-US" sz="2000" dirty="0">
                      <a:solidFill>
                        <a:schemeClr val="tx1"/>
                      </a:solidFill>
                      <a:latin typeface="+mj-lt"/>
                    </a:rPr>
                    <a:t>Oxygenate, cool mist aerosol and racemic epinephrine, steroids to reduce swelling and </a:t>
                  </a:r>
                  <a:r>
                    <a:rPr lang="en-US" sz="2000" dirty="0">
                      <a:solidFill>
                        <a:srgbClr val="FFFF00"/>
                      </a:solidFill>
                      <a:latin typeface="+mj-lt"/>
                    </a:rPr>
                    <a:t>possible </a:t>
                  </a:r>
                  <a:r>
                    <a:rPr lang="en-US" sz="2000" dirty="0" smtClean="0">
                      <a:solidFill>
                        <a:srgbClr val="FFFF00"/>
                      </a:solidFill>
                      <a:latin typeface="+mj-lt"/>
                    </a:rPr>
                    <a:t/>
                  </a:r>
                  <a:br>
                    <a:rPr lang="en-US" sz="2000" dirty="0" smtClean="0">
                      <a:solidFill>
                        <a:srgbClr val="FFFF00"/>
                      </a:solidFill>
                      <a:latin typeface="+mj-lt"/>
                    </a:rPr>
                  </a:br>
                  <a:r>
                    <a:rPr lang="en-US" sz="2000" dirty="0" err="1" smtClean="0">
                      <a:solidFill>
                        <a:srgbClr val="FFFF00"/>
                      </a:solidFill>
                      <a:latin typeface="+mj-lt"/>
                    </a:rPr>
                    <a:t>heli</a:t>
                  </a:r>
                  <a:r>
                    <a:rPr lang="en-US" sz="2000" dirty="0" smtClean="0">
                      <a:solidFill>
                        <a:srgbClr val="FFFF00"/>
                      </a:solidFill>
                      <a:latin typeface="+mj-lt"/>
                    </a:rPr>
                    <a:t>-ox</a:t>
                  </a:r>
                  <a:endParaRPr lang="en-US" sz="2000" dirty="0">
                    <a:solidFill>
                      <a:srgbClr val="FFFF00"/>
                    </a:solidFill>
                    <a:latin typeface="+mj-lt"/>
                  </a:endParaRPr>
                </a:p>
                <a:p>
                  <a:pPr algn="ctr" eaLnBrk="0" hangingPunct="0">
                    <a:tabLst>
                      <a:tab pos="228600" algn="l"/>
                      <a:tab pos="457200" algn="l"/>
                      <a:tab pos="685800" algn="l"/>
                    </a:tabLst>
                  </a:pPr>
                  <a:endParaRPr lang="en-US" sz="2000" dirty="0">
                    <a:solidFill>
                      <a:schemeClr val="tx1"/>
                    </a:solidFill>
                    <a:latin typeface="+mj-lt"/>
                  </a:endParaRPr>
                </a:p>
              </p:txBody>
            </p:sp>
            <p:sp>
              <p:nvSpPr>
                <p:cNvPr id="226323" name="Rectangle 21"/>
                <p:cNvSpPr>
                  <a:spLocks noChangeArrowheads="1"/>
                </p:cNvSpPr>
                <p:nvPr/>
              </p:nvSpPr>
              <p:spPr bwMode="auto">
                <a:xfrm>
                  <a:off x="2116" y="1112"/>
                  <a:ext cx="2116" cy="690"/>
                </a:xfrm>
                <a:prstGeom prst="rect">
                  <a:avLst/>
                </a:prstGeom>
                <a:noFill/>
                <a:ln w="7">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endParaRPr lang="en-US">
                    <a:latin typeface="+mj-lt"/>
                  </a:endParaRPr>
                </a:p>
              </p:txBody>
            </p:sp>
          </p:grpSp>
          <p:grpSp>
            <p:nvGrpSpPr>
              <p:cNvPr id="226316" name="Group 24"/>
              <p:cNvGrpSpPr>
                <a:grpSpLocks/>
              </p:cNvGrpSpPr>
              <p:nvPr/>
            </p:nvGrpSpPr>
            <p:grpSpPr bwMode="auto">
              <a:xfrm>
                <a:off x="0" y="1802"/>
                <a:ext cx="2116" cy="556"/>
                <a:chOff x="0" y="1802"/>
                <a:chExt cx="2116" cy="556"/>
              </a:xfrm>
            </p:grpSpPr>
            <p:sp>
              <p:nvSpPr>
                <p:cNvPr id="226320" name="Rectangle 9"/>
                <p:cNvSpPr>
                  <a:spLocks noChangeArrowheads="1"/>
                </p:cNvSpPr>
                <p:nvPr/>
              </p:nvSpPr>
              <p:spPr bwMode="auto">
                <a:xfrm>
                  <a:off x="43" y="1802"/>
                  <a:ext cx="2030"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tabLst>
                      <a:tab pos="228600" algn="l"/>
                      <a:tab pos="457200" algn="l"/>
                      <a:tab pos="685800" algn="l"/>
                    </a:tabLst>
                  </a:pPr>
                  <a:r>
                    <a:rPr lang="en-US" sz="2000" dirty="0">
                      <a:solidFill>
                        <a:schemeClr val="tx1"/>
                      </a:solidFill>
                      <a:latin typeface="+mj-lt"/>
                    </a:rPr>
                    <a:t>Mild distress/stridor or sore throat and </a:t>
                  </a:r>
                  <a:r>
                    <a:rPr lang="en-US" sz="2000" dirty="0" smtClean="0">
                      <a:solidFill>
                        <a:schemeClr val="tx1"/>
                      </a:solidFill>
                      <a:latin typeface="+mj-lt"/>
                    </a:rPr>
                    <a:t>hoarseness, cough</a:t>
                  </a:r>
                  <a:endParaRPr lang="en-US" sz="2000" dirty="0">
                    <a:solidFill>
                      <a:schemeClr val="tx1"/>
                    </a:solidFill>
                    <a:latin typeface="+mj-lt"/>
                  </a:endParaRPr>
                </a:p>
                <a:p>
                  <a:pPr algn="ctr" eaLnBrk="0" hangingPunct="0">
                    <a:tabLst>
                      <a:tab pos="228600" algn="l"/>
                      <a:tab pos="457200" algn="l"/>
                      <a:tab pos="685800" algn="l"/>
                    </a:tabLst>
                  </a:pPr>
                  <a:endParaRPr lang="en-US" sz="2000" dirty="0">
                    <a:solidFill>
                      <a:schemeClr val="tx1"/>
                    </a:solidFill>
                    <a:latin typeface="+mj-lt"/>
                  </a:endParaRPr>
                </a:p>
              </p:txBody>
            </p:sp>
            <p:sp>
              <p:nvSpPr>
                <p:cNvPr id="226321" name="Rectangle 23"/>
                <p:cNvSpPr>
                  <a:spLocks noChangeArrowheads="1"/>
                </p:cNvSpPr>
                <p:nvPr/>
              </p:nvSpPr>
              <p:spPr bwMode="auto">
                <a:xfrm>
                  <a:off x="0" y="1802"/>
                  <a:ext cx="2116" cy="556"/>
                </a:xfrm>
                <a:prstGeom prst="rect">
                  <a:avLst/>
                </a:prstGeom>
                <a:noFill/>
                <a:ln w="7">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endParaRPr lang="en-US">
                    <a:latin typeface="+mj-lt"/>
                  </a:endParaRPr>
                </a:p>
              </p:txBody>
            </p:sp>
          </p:grpSp>
          <p:grpSp>
            <p:nvGrpSpPr>
              <p:cNvPr id="226317" name="Group 26"/>
              <p:cNvGrpSpPr>
                <a:grpSpLocks/>
              </p:cNvGrpSpPr>
              <p:nvPr/>
            </p:nvGrpSpPr>
            <p:grpSpPr bwMode="auto">
              <a:xfrm>
                <a:off x="2116" y="1802"/>
                <a:ext cx="2116" cy="556"/>
                <a:chOff x="2116" y="1802"/>
                <a:chExt cx="2116" cy="556"/>
              </a:xfrm>
            </p:grpSpPr>
            <p:sp>
              <p:nvSpPr>
                <p:cNvPr id="226318" name="Rectangle 10"/>
                <p:cNvSpPr>
                  <a:spLocks noChangeArrowheads="1"/>
                </p:cNvSpPr>
                <p:nvPr/>
              </p:nvSpPr>
              <p:spPr bwMode="auto">
                <a:xfrm>
                  <a:off x="2159" y="1802"/>
                  <a:ext cx="2030"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tabLst>
                      <a:tab pos="228600" algn="l"/>
                      <a:tab pos="457200" algn="l"/>
                      <a:tab pos="685800" algn="l"/>
                    </a:tabLst>
                  </a:pPr>
                  <a:r>
                    <a:rPr lang="en-US" sz="2000" dirty="0">
                      <a:solidFill>
                        <a:schemeClr val="tx1"/>
                      </a:solidFill>
                      <a:latin typeface="+mj-lt"/>
                    </a:rPr>
                    <a:t>Provide aerosol therapy, oxygen and/or racemic epinephrine as needed</a:t>
                  </a:r>
                </a:p>
                <a:p>
                  <a:pPr algn="ctr" eaLnBrk="0" hangingPunct="0">
                    <a:tabLst>
                      <a:tab pos="228600" algn="l"/>
                      <a:tab pos="457200" algn="l"/>
                      <a:tab pos="685800" algn="l"/>
                    </a:tabLst>
                  </a:pPr>
                  <a:endParaRPr lang="en-US" sz="2000" dirty="0">
                    <a:solidFill>
                      <a:schemeClr val="tx1"/>
                    </a:solidFill>
                    <a:latin typeface="+mj-lt"/>
                  </a:endParaRPr>
                </a:p>
              </p:txBody>
            </p:sp>
            <p:sp>
              <p:nvSpPr>
                <p:cNvPr id="226319" name="Rectangle 25"/>
                <p:cNvSpPr>
                  <a:spLocks noChangeArrowheads="1"/>
                </p:cNvSpPr>
                <p:nvPr/>
              </p:nvSpPr>
              <p:spPr bwMode="auto">
                <a:xfrm>
                  <a:off x="2116" y="1802"/>
                  <a:ext cx="2116" cy="556"/>
                </a:xfrm>
                <a:prstGeom prst="rect">
                  <a:avLst/>
                </a:prstGeom>
                <a:noFill/>
                <a:ln w="7">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endParaRPr lang="en-US">
                    <a:latin typeface="+mj-lt"/>
                  </a:endParaRPr>
                </a:p>
              </p:txBody>
            </p:sp>
          </p:grpSp>
        </p:grpSp>
        <p:sp>
          <p:nvSpPr>
            <p:cNvPr id="226309" name="Rectangle 28"/>
            <p:cNvSpPr>
              <a:spLocks noChangeArrowheads="1"/>
            </p:cNvSpPr>
            <p:nvPr/>
          </p:nvSpPr>
          <p:spPr bwMode="auto">
            <a:xfrm>
              <a:off x="-2" y="-2"/>
              <a:ext cx="4236" cy="2362"/>
            </a:xfrm>
            <a:prstGeom prst="rect">
              <a:avLst/>
            </a:prstGeom>
            <a:noFill/>
            <a:ln w="6350">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endParaRPr lang="en-US">
                <a:latin typeface="+mj-lt"/>
              </a:endParaRPr>
            </a:p>
          </p:txBody>
        </p:sp>
      </p:grpSp>
    </p:spTree>
    <p:custDataLst>
      <p:tags r:id="rId1"/>
    </p:custDataLst>
    <p:extLst>
      <p:ext uri="{BB962C8B-B14F-4D97-AF65-F5344CB8AC3E}">
        <p14:creationId xmlns:p14="http://schemas.microsoft.com/office/powerpoint/2010/main" val="4194226301"/>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REINTUBATION STATS</a:t>
            </a:r>
            <a:endParaRPr lang="en-US" dirty="0"/>
          </a:p>
        </p:txBody>
      </p:sp>
      <p:sp>
        <p:nvSpPr>
          <p:cNvPr id="3" name="Content Placeholder 2"/>
          <p:cNvSpPr>
            <a:spLocks noGrp="1"/>
          </p:cNvSpPr>
          <p:nvPr>
            <p:ph idx="1"/>
          </p:nvPr>
        </p:nvSpPr>
        <p:spPr>
          <a:xfrm>
            <a:off x="685800" y="1981200"/>
            <a:ext cx="7772400" cy="4495800"/>
          </a:xfrm>
        </p:spPr>
        <p:txBody>
          <a:bodyPr/>
          <a:lstStyle/>
          <a:p>
            <a:r>
              <a:rPr lang="en-US" sz="2800" dirty="0" smtClean="0"/>
              <a:t>Increases risk of getting nosocomial pneumonia eightfold</a:t>
            </a:r>
          </a:p>
          <a:p>
            <a:endParaRPr lang="en-US" sz="2800" dirty="0"/>
          </a:p>
          <a:p>
            <a:r>
              <a:rPr lang="en-US" sz="2800" dirty="0" smtClean="0"/>
              <a:t>Is associated with a 6 – twelvefold increase in mortality</a:t>
            </a:r>
          </a:p>
          <a:p>
            <a:endParaRPr lang="en-US" sz="2800" dirty="0"/>
          </a:p>
          <a:p>
            <a:r>
              <a:rPr lang="en-US" sz="2800" dirty="0" smtClean="0"/>
              <a:t>Nearly 80% of patients who self-</a:t>
            </a:r>
            <a:r>
              <a:rPr lang="en-US" sz="2800" dirty="0" err="1" smtClean="0"/>
              <a:t>extubate</a:t>
            </a:r>
            <a:r>
              <a:rPr lang="en-US" sz="2800" dirty="0" smtClean="0"/>
              <a:t> do not require reintubation</a:t>
            </a:r>
            <a:endParaRPr lang="en-US" sz="2800" dirty="0"/>
          </a:p>
        </p:txBody>
      </p:sp>
    </p:spTree>
    <p:extLst>
      <p:ext uri="{BB962C8B-B14F-4D97-AF65-F5344CB8AC3E}">
        <p14:creationId xmlns:p14="http://schemas.microsoft.com/office/powerpoint/2010/main" val="121199890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pPr eaLnBrk="1" hangingPunct="1"/>
            <a:r>
              <a:rPr lang="en-US" dirty="0" smtClean="0"/>
              <a:t>PRACTICE </a:t>
            </a:r>
          </a:p>
        </p:txBody>
      </p:sp>
      <p:sp>
        <p:nvSpPr>
          <p:cNvPr id="228355" name="Rectangle 3"/>
          <p:cNvSpPr>
            <a:spLocks noGrp="1" noChangeArrowheads="1"/>
          </p:cNvSpPr>
          <p:nvPr>
            <p:ph idx="1"/>
          </p:nvPr>
        </p:nvSpPr>
        <p:spPr/>
        <p:txBody>
          <a:bodyPr/>
          <a:lstStyle/>
          <a:p>
            <a:pPr eaLnBrk="1" hangingPunct="1"/>
            <a:endParaRPr lang="en-US" sz="3500" i="1" dirty="0" smtClean="0">
              <a:solidFill>
                <a:srgbClr val="FF0000"/>
              </a:solidFill>
            </a:endParaRPr>
          </a:p>
          <a:p>
            <a:pPr eaLnBrk="1" hangingPunct="1"/>
            <a:r>
              <a:rPr lang="en-US" sz="3500" dirty="0" smtClean="0"/>
              <a:t>Do Exercise 24.3 – Extubation</a:t>
            </a:r>
          </a:p>
          <a:p>
            <a:pPr eaLnBrk="1" hangingPunct="1"/>
            <a:endParaRPr lang="en-US" sz="3500" dirty="0"/>
          </a:p>
          <a:p>
            <a:pPr eaLnBrk="1" hangingPunct="1"/>
            <a:r>
              <a:rPr lang="en-US" sz="3500" dirty="0" smtClean="0"/>
              <a:t>Performance Evaluation</a:t>
            </a:r>
          </a:p>
          <a:p>
            <a:pPr eaLnBrk="1" hangingPunct="1">
              <a:buFontTx/>
              <a:buNone/>
            </a:pPr>
            <a:endParaRPr lang="en-US" sz="3500" dirty="0" smtClean="0"/>
          </a:p>
        </p:txBody>
      </p:sp>
    </p:spTree>
    <p:custDataLst>
      <p:tags r:id="rId1"/>
    </p:custDataLst>
    <p:extLst>
      <p:ext uri="{BB962C8B-B14F-4D97-AF65-F5344CB8AC3E}">
        <p14:creationId xmlns:p14="http://schemas.microsoft.com/office/powerpoint/2010/main" val="1367473773"/>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descr="MMj02835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47800"/>
            <a:ext cx="335280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8431173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09600" y="685800"/>
            <a:ext cx="7772400" cy="1143000"/>
          </a:xfrm>
        </p:spPr>
        <p:txBody>
          <a:bodyPr>
            <a:normAutofit fontScale="90000"/>
          </a:bodyPr>
          <a:lstStyle/>
          <a:p>
            <a:pPr eaLnBrk="1" hangingPunct="1"/>
            <a:r>
              <a:rPr lang="en-US" dirty="0" smtClean="0"/>
              <a:t>Confirming </a:t>
            </a:r>
            <a:r>
              <a:rPr lang="en-US" dirty="0" smtClean="0"/>
              <a:t>Placement in the Trachea and Depth</a:t>
            </a:r>
          </a:p>
        </p:txBody>
      </p:sp>
      <p:sp>
        <p:nvSpPr>
          <p:cNvPr id="128003" name="Rectangle 3"/>
          <p:cNvSpPr>
            <a:spLocks noGrp="1" noChangeArrowheads="1"/>
          </p:cNvSpPr>
          <p:nvPr>
            <p:ph idx="1"/>
          </p:nvPr>
        </p:nvSpPr>
        <p:spPr>
          <a:xfrm>
            <a:off x="685800" y="2286000"/>
            <a:ext cx="7772400" cy="3810000"/>
          </a:xfrm>
        </p:spPr>
        <p:txBody>
          <a:bodyPr/>
          <a:lstStyle/>
          <a:p>
            <a:pPr eaLnBrk="1" hangingPunct="1"/>
            <a:r>
              <a:rPr lang="en-US" dirty="0" smtClean="0"/>
              <a:t>During intubation</a:t>
            </a:r>
          </a:p>
          <a:p>
            <a:pPr eaLnBrk="1" hangingPunct="1"/>
            <a:r>
              <a:rPr lang="en-US" dirty="0" smtClean="0"/>
              <a:t>Depth markings</a:t>
            </a:r>
          </a:p>
          <a:p>
            <a:pPr eaLnBrk="1" hangingPunct="1"/>
            <a:r>
              <a:rPr lang="en-US" dirty="0" smtClean="0"/>
              <a:t>Physical Assessment</a:t>
            </a:r>
          </a:p>
          <a:p>
            <a:pPr eaLnBrk="1" hangingPunct="1"/>
            <a:r>
              <a:rPr lang="en-US" dirty="0" smtClean="0"/>
              <a:t>Bedside Tools</a:t>
            </a:r>
          </a:p>
          <a:p>
            <a:pPr eaLnBrk="1" hangingPunct="1"/>
            <a:r>
              <a:rPr lang="en-US" dirty="0" smtClean="0"/>
              <a:t>Radiography</a:t>
            </a:r>
          </a:p>
        </p:txBody>
      </p:sp>
    </p:spTree>
    <p:custDataLst>
      <p:tags r:id="rId1"/>
    </p:custDataLst>
    <p:extLst>
      <p:ext uri="{BB962C8B-B14F-4D97-AF65-F5344CB8AC3E}">
        <p14:creationId xmlns:p14="http://schemas.microsoft.com/office/powerpoint/2010/main" val="3365408193"/>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idx="1"/>
          </p:nvPr>
        </p:nvSpPr>
        <p:spPr>
          <a:xfrm>
            <a:off x="685800" y="2209800"/>
            <a:ext cx="7772400" cy="4419600"/>
          </a:xfrm>
        </p:spPr>
        <p:txBody>
          <a:bodyPr/>
          <a:lstStyle/>
          <a:p>
            <a:pPr eaLnBrk="1" hangingPunct="1"/>
            <a:r>
              <a:rPr lang="en-US" dirty="0" smtClean="0">
                <a:cs typeface="Times New Roman" pitchFamily="18" charset="0"/>
              </a:rPr>
              <a:t>During intubation:</a:t>
            </a:r>
          </a:p>
          <a:p>
            <a:pPr eaLnBrk="1" hangingPunct="1"/>
            <a:endParaRPr lang="en-US" dirty="0" smtClean="0">
              <a:cs typeface="Times New Roman" pitchFamily="18" charset="0"/>
            </a:endParaRPr>
          </a:p>
          <a:p>
            <a:pPr lvl="1" eaLnBrk="1" hangingPunct="1"/>
            <a:r>
              <a:rPr lang="en-US" dirty="0" smtClean="0">
                <a:cs typeface="Times New Roman" pitchFamily="18" charset="0"/>
              </a:rPr>
              <a:t>Observe cuff passing through the cords 2 - 3 cm or 1 – 2 inches</a:t>
            </a:r>
            <a:r>
              <a:rPr lang="en-US" dirty="0" smtClean="0">
                <a:solidFill>
                  <a:srgbClr val="FF0000"/>
                </a:solidFill>
                <a:cs typeface="Times New Roman" pitchFamily="18" charset="0"/>
              </a:rPr>
              <a:t> </a:t>
            </a:r>
            <a:r>
              <a:rPr lang="en-US" dirty="0" smtClean="0">
                <a:cs typeface="Times New Roman" pitchFamily="18" charset="0"/>
              </a:rPr>
              <a:t>and then </a:t>
            </a:r>
            <a:r>
              <a:rPr lang="en-US" dirty="0" smtClean="0">
                <a:cs typeface="Times New Roman" pitchFamily="18" charset="0"/>
              </a:rPr>
              <a:t>stop.</a:t>
            </a:r>
            <a:endParaRPr lang="en-US" dirty="0" smtClean="0"/>
          </a:p>
        </p:txBody>
      </p:sp>
      <p:sp>
        <p:nvSpPr>
          <p:cNvPr id="129027" name="Rectangle 3"/>
          <p:cNvSpPr>
            <a:spLocks noChangeArrowheads="1"/>
          </p:cNvSpPr>
          <p:nvPr/>
        </p:nvSpPr>
        <p:spPr bwMode="auto">
          <a:xfrm>
            <a:off x="457200" y="64135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4400" dirty="0"/>
              <a:t>Confirming Placement</a:t>
            </a:r>
          </a:p>
        </p:txBody>
      </p:sp>
    </p:spTree>
    <p:custDataLst>
      <p:tags r:id="rId1"/>
    </p:custDataLst>
    <p:extLst>
      <p:ext uri="{BB962C8B-B14F-4D97-AF65-F5344CB8AC3E}">
        <p14:creationId xmlns:p14="http://schemas.microsoft.com/office/powerpoint/2010/main" val="409326897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a:xfrm>
            <a:off x="990600" y="609600"/>
            <a:ext cx="8153400" cy="762000"/>
          </a:xfrm>
        </p:spPr>
        <p:txBody>
          <a:bodyPr/>
          <a:lstStyle/>
          <a:p>
            <a:pPr algn="l" eaLnBrk="1" hangingPunct="1"/>
            <a:r>
              <a:rPr lang="en-US" smtClean="0"/>
              <a:t>Confirming Placement</a:t>
            </a:r>
          </a:p>
        </p:txBody>
      </p:sp>
      <p:sp>
        <p:nvSpPr>
          <p:cNvPr id="131075" name="Rectangle 3"/>
          <p:cNvSpPr>
            <a:spLocks noGrp="1" noChangeArrowheads="1"/>
          </p:cNvSpPr>
          <p:nvPr>
            <p:ph type="body" idx="4294967295"/>
          </p:nvPr>
        </p:nvSpPr>
        <p:spPr>
          <a:xfrm>
            <a:off x="663575" y="1371600"/>
            <a:ext cx="8480425" cy="5105400"/>
          </a:xfrm>
        </p:spPr>
        <p:txBody>
          <a:bodyPr/>
          <a:lstStyle/>
          <a:p>
            <a:pPr eaLnBrk="1" hangingPunct="1">
              <a:lnSpc>
                <a:spcPct val="90000"/>
              </a:lnSpc>
            </a:pPr>
            <a:r>
              <a:rPr lang="en-US" dirty="0" smtClean="0"/>
              <a:t>Physical Assessment</a:t>
            </a:r>
            <a:r>
              <a:rPr lang="en-US" u="sng" dirty="0" smtClean="0">
                <a:cs typeface="Times New Roman" pitchFamily="18" charset="0"/>
              </a:rPr>
              <a:t> </a:t>
            </a:r>
          </a:p>
          <a:p>
            <a:pPr lvl="1" eaLnBrk="1" hangingPunct="1">
              <a:lnSpc>
                <a:spcPct val="90000"/>
              </a:lnSpc>
            </a:pPr>
            <a:r>
              <a:rPr lang="en-US" u="sng" dirty="0" smtClean="0">
                <a:cs typeface="Times New Roman" pitchFamily="18" charset="0"/>
              </a:rPr>
              <a:t>Palpate</a:t>
            </a:r>
            <a:r>
              <a:rPr lang="en-US" dirty="0" smtClean="0">
                <a:cs typeface="Times New Roman" pitchFamily="18" charset="0"/>
              </a:rPr>
              <a:t> </a:t>
            </a:r>
            <a:r>
              <a:rPr lang="en-US" dirty="0" smtClean="0">
                <a:cs typeface="Times New Roman" pitchFamily="18" charset="0"/>
              </a:rPr>
              <a:t>for symmetrical chest movement</a:t>
            </a:r>
          </a:p>
          <a:p>
            <a:pPr lvl="1" eaLnBrk="1" hangingPunct="1">
              <a:lnSpc>
                <a:spcPct val="90000"/>
              </a:lnSpc>
            </a:pPr>
            <a:r>
              <a:rPr lang="en-US" u="sng" dirty="0" smtClean="0">
                <a:cs typeface="Times New Roman" pitchFamily="18" charset="0"/>
              </a:rPr>
              <a:t>Visualize</a:t>
            </a:r>
            <a:r>
              <a:rPr lang="en-US" dirty="0" smtClean="0">
                <a:cs typeface="Times New Roman" pitchFamily="18" charset="0"/>
              </a:rPr>
              <a:t> </a:t>
            </a:r>
            <a:endParaRPr lang="en-US" dirty="0" smtClean="0">
              <a:cs typeface="Times New Roman" pitchFamily="18" charset="0"/>
            </a:endParaRPr>
          </a:p>
          <a:p>
            <a:pPr lvl="2" eaLnBrk="1" hangingPunct="1">
              <a:lnSpc>
                <a:spcPct val="90000"/>
              </a:lnSpc>
            </a:pPr>
            <a:r>
              <a:rPr lang="en-US" sz="2800" dirty="0" smtClean="0">
                <a:cs typeface="Times New Roman" pitchFamily="18" charset="0"/>
              </a:rPr>
              <a:t>symmetrical chest movement</a:t>
            </a:r>
          </a:p>
          <a:p>
            <a:pPr lvl="2" eaLnBrk="1" hangingPunct="1">
              <a:lnSpc>
                <a:spcPct val="90000"/>
              </a:lnSpc>
            </a:pPr>
            <a:r>
              <a:rPr lang="en-US" sz="2800" dirty="0" smtClean="0">
                <a:cs typeface="Times New Roman" pitchFamily="18" charset="0"/>
              </a:rPr>
              <a:t>condensate inside the ET tube corresponding to exhalation</a:t>
            </a:r>
          </a:p>
          <a:p>
            <a:pPr lvl="1" eaLnBrk="1" hangingPunct="1">
              <a:lnSpc>
                <a:spcPct val="90000"/>
              </a:lnSpc>
            </a:pPr>
            <a:r>
              <a:rPr lang="en-US" u="sng" dirty="0" smtClean="0">
                <a:cs typeface="Times New Roman" pitchFamily="18" charset="0"/>
              </a:rPr>
              <a:t>Auscultate</a:t>
            </a:r>
            <a:r>
              <a:rPr lang="en-US" dirty="0" smtClean="0">
                <a:cs typeface="Times New Roman" pitchFamily="18" charset="0"/>
              </a:rPr>
              <a:t> </a:t>
            </a:r>
            <a:endParaRPr lang="en-US" dirty="0" smtClean="0">
              <a:cs typeface="Times New Roman" pitchFamily="18" charset="0"/>
            </a:endParaRPr>
          </a:p>
          <a:p>
            <a:pPr lvl="2" eaLnBrk="1" hangingPunct="1">
              <a:lnSpc>
                <a:spcPct val="90000"/>
              </a:lnSpc>
            </a:pPr>
            <a:r>
              <a:rPr lang="en-US" dirty="0" smtClean="0">
                <a:cs typeface="Times New Roman" pitchFamily="18" charset="0"/>
              </a:rPr>
              <a:t>bilateral breath sounds (upper &amp; middle)</a:t>
            </a:r>
          </a:p>
          <a:p>
            <a:pPr lvl="2" eaLnBrk="1" hangingPunct="1">
              <a:lnSpc>
                <a:spcPct val="90000"/>
              </a:lnSpc>
            </a:pPr>
            <a:r>
              <a:rPr lang="en-US" dirty="0" smtClean="0">
                <a:cs typeface="Times New Roman" pitchFamily="18" charset="0"/>
              </a:rPr>
              <a:t>epigastrium to verify there are no ventilation sounds</a:t>
            </a:r>
          </a:p>
          <a:p>
            <a:pPr lvl="1" eaLnBrk="1" hangingPunct="1">
              <a:lnSpc>
                <a:spcPct val="90000"/>
              </a:lnSpc>
            </a:pPr>
            <a:r>
              <a:rPr lang="en-US" u="sng" dirty="0" smtClean="0">
                <a:cs typeface="Times New Roman" pitchFamily="18" charset="0"/>
              </a:rPr>
              <a:t>Observe</a:t>
            </a:r>
            <a:r>
              <a:rPr lang="en-US" dirty="0" smtClean="0">
                <a:cs typeface="Times New Roman" pitchFamily="18" charset="0"/>
              </a:rPr>
              <a:t> </a:t>
            </a:r>
            <a:r>
              <a:rPr lang="en-US" dirty="0" smtClean="0">
                <a:cs typeface="Times New Roman" pitchFamily="18" charset="0"/>
              </a:rPr>
              <a:t>clinical improvement in color, heart rate, pulse oximetry</a:t>
            </a:r>
          </a:p>
        </p:txBody>
      </p:sp>
    </p:spTree>
    <p:custDataLst>
      <p:tags r:id="rId1"/>
    </p:custDataLst>
    <p:extLst>
      <p:ext uri="{BB962C8B-B14F-4D97-AF65-F5344CB8AC3E}">
        <p14:creationId xmlns:p14="http://schemas.microsoft.com/office/powerpoint/2010/main" val="47439129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85800" y="609600"/>
            <a:ext cx="7772400" cy="685800"/>
          </a:xfrm>
        </p:spPr>
        <p:txBody>
          <a:bodyPr>
            <a:normAutofit fontScale="90000"/>
          </a:bodyPr>
          <a:lstStyle/>
          <a:p>
            <a:pPr algn="l" eaLnBrk="1" hangingPunct="1"/>
            <a:r>
              <a:rPr lang="en-US" dirty="0" smtClean="0"/>
              <a:t>Confirming Placement</a:t>
            </a:r>
          </a:p>
        </p:txBody>
      </p:sp>
      <p:sp>
        <p:nvSpPr>
          <p:cNvPr id="78851" name="Rectangle 3"/>
          <p:cNvSpPr>
            <a:spLocks noGrp="1" noChangeArrowheads="1"/>
          </p:cNvSpPr>
          <p:nvPr>
            <p:ph idx="1"/>
          </p:nvPr>
        </p:nvSpPr>
        <p:spPr>
          <a:xfrm>
            <a:off x="431540" y="1448780"/>
            <a:ext cx="8280920" cy="5148572"/>
          </a:xfrm>
        </p:spPr>
        <p:txBody>
          <a:bodyPr/>
          <a:lstStyle/>
          <a:p>
            <a:pPr eaLnBrk="1" hangingPunct="1">
              <a:defRPr/>
            </a:pPr>
            <a:r>
              <a:rPr lang="en-US" dirty="0" smtClean="0"/>
              <a:t>Use Tools</a:t>
            </a:r>
          </a:p>
          <a:p>
            <a:pPr marL="0" indent="0" eaLnBrk="1" hangingPunct="1">
              <a:buFontTx/>
              <a:buNone/>
              <a:defRPr/>
            </a:pPr>
            <a:endParaRPr lang="en-US" sz="1000" dirty="0" smtClean="0"/>
          </a:p>
          <a:p>
            <a:pPr lvl="1" eaLnBrk="1" hangingPunct="1">
              <a:defRPr/>
            </a:pPr>
            <a:r>
              <a:rPr lang="en-US" sz="3200" dirty="0" smtClean="0">
                <a:cs typeface="Times New Roman" pitchFamily="18" charset="0"/>
              </a:rPr>
              <a:t>Pass a suction catheter </a:t>
            </a:r>
          </a:p>
          <a:p>
            <a:pPr lvl="2" eaLnBrk="1" hangingPunct="1">
              <a:defRPr/>
            </a:pPr>
            <a:r>
              <a:rPr lang="en-US" sz="2800" dirty="0" smtClean="0">
                <a:cs typeface="Times New Roman" pitchFamily="18" charset="0"/>
              </a:rPr>
              <a:t>Should meet resistance </a:t>
            </a:r>
          </a:p>
          <a:p>
            <a:pPr lvl="2" eaLnBrk="1" hangingPunct="1">
              <a:defRPr/>
            </a:pPr>
            <a:r>
              <a:rPr lang="en-US" sz="2800" dirty="0" smtClean="0">
                <a:cs typeface="Times New Roman" pitchFamily="18" charset="0"/>
              </a:rPr>
              <a:t>May stimulate cough</a:t>
            </a:r>
          </a:p>
          <a:p>
            <a:pPr lvl="1" eaLnBrk="1" hangingPunct="1">
              <a:defRPr/>
            </a:pPr>
            <a:r>
              <a:rPr lang="en-US" sz="3200" dirty="0" smtClean="0">
                <a:cs typeface="Times New Roman" pitchFamily="18" charset="0"/>
              </a:rPr>
              <a:t>Esophageal </a:t>
            </a:r>
            <a:r>
              <a:rPr lang="en-US" sz="3200" dirty="0" smtClean="0">
                <a:cs typeface="Times New Roman" pitchFamily="18" charset="0"/>
              </a:rPr>
              <a:t>detector devices (&gt; 1 yr. olds)  </a:t>
            </a:r>
          </a:p>
          <a:p>
            <a:pPr lvl="2" eaLnBrk="1" hangingPunct="1">
              <a:defRPr/>
            </a:pPr>
            <a:r>
              <a:rPr lang="en-US" sz="2800" b="1" dirty="0" smtClean="0">
                <a:cs typeface="Times New Roman" pitchFamily="18" charset="0"/>
              </a:rPr>
              <a:t>Bulb</a:t>
            </a:r>
            <a:r>
              <a:rPr lang="en-US" sz="2800" dirty="0" smtClean="0">
                <a:cs typeface="Times New Roman" pitchFamily="18" charset="0"/>
              </a:rPr>
              <a:t> </a:t>
            </a:r>
            <a:r>
              <a:rPr lang="en-US" sz="2800" dirty="0" smtClean="0">
                <a:cs typeface="Times New Roman" pitchFamily="18" charset="0"/>
              </a:rPr>
              <a:t>- Squeeze bulb and if re-inflation occurs then ETT is in trachea</a:t>
            </a:r>
            <a:endParaRPr lang="en-US" sz="2800" dirty="0" smtClean="0"/>
          </a:p>
          <a:p>
            <a:pPr lvl="2" eaLnBrk="1" hangingPunct="1">
              <a:defRPr/>
            </a:pPr>
            <a:r>
              <a:rPr lang="en-US" sz="2800" b="1" dirty="0" smtClean="0">
                <a:cs typeface="Times New Roman" pitchFamily="18" charset="0"/>
              </a:rPr>
              <a:t>Syringe</a:t>
            </a:r>
            <a:r>
              <a:rPr lang="en-US" sz="2800" dirty="0" smtClean="0">
                <a:cs typeface="Times New Roman" pitchFamily="18" charset="0"/>
              </a:rPr>
              <a:t> </a:t>
            </a:r>
            <a:r>
              <a:rPr lang="en-US" sz="2800" dirty="0" smtClean="0">
                <a:cs typeface="Times New Roman" pitchFamily="18" charset="0"/>
              </a:rPr>
              <a:t>- Draw back on syringe and if re-inflation occurs then ETT is in trachea</a:t>
            </a:r>
          </a:p>
          <a:p>
            <a:pPr eaLnBrk="1" hangingPunct="1">
              <a:defRPr/>
            </a:pPr>
            <a:endParaRPr lang="en-US" dirty="0" smtClean="0">
              <a:cs typeface="Times New Roman" pitchFamily="18" charset="0"/>
            </a:endParaRPr>
          </a:p>
          <a:p>
            <a:pPr eaLnBrk="1" hangingPunct="1">
              <a:buFontTx/>
              <a:buNone/>
              <a:defRPr/>
            </a:pPr>
            <a:endParaRPr lang="en-US" dirty="0" smtClean="0">
              <a:cs typeface="Times New Roman" pitchFamily="18" charset="0"/>
            </a:endParaRPr>
          </a:p>
        </p:txBody>
      </p:sp>
    </p:spTree>
    <p:custDataLst>
      <p:tags r:id="rId1"/>
    </p:custDataLst>
    <p:extLst>
      <p:ext uri="{BB962C8B-B14F-4D97-AF65-F5344CB8AC3E}">
        <p14:creationId xmlns:p14="http://schemas.microsoft.com/office/powerpoint/2010/main" val="195533317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scan00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3775075"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23" name="Picture 3" descr="~DESTscan0004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524000"/>
            <a:ext cx="4956175" cy="256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9643781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609600" y="609600"/>
            <a:ext cx="8077200" cy="609600"/>
          </a:xfrm>
        </p:spPr>
        <p:txBody>
          <a:bodyPr>
            <a:normAutofit fontScale="90000"/>
          </a:bodyPr>
          <a:lstStyle/>
          <a:p>
            <a:pPr algn="l" eaLnBrk="1" hangingPunct="1"/>
            <a:r>
              <a:rPr lang="en-US" sz="4000" dirty="0"/>
              <a:t>Confirming Placement</a:t>
            </a:r>
            <a:endParaRPr lang="en-US" sz="4000" dirty="0" smtClean="0"/>
          </a:p>
        </p:txBody>
      </p:sp>
      <p:sp>
        <p:nvSpPr>
          <p:cNvPr id="134147" name="Rectangle 3"/>
          <p:cNvSpPr>
            <a:spLocks noGrp="1" noChangeArrowheads="1"/>
          </p:cNvSpPr>
          <p:nvPr>
            <p:ph idx="1"/>
          </p:nvPr>
        </p:nvSpPr>
        <p:spPr>
          <a:xfrm>
            <a:off x="381000" y="1371600"/>
            <a:ext cx="8077200" cy="5334000"/>
          </a:xfrm>
        </p:spPr>
        <p:txBody>
          <a:bodyPr>
            <a:normAutofit lnSpcReduction="10000"/>
          </a:bodyPr>
          <a:lstStyle/>
          <a:p>
            <a:pPr eaLnBrk="1" hangingPunct="1">
              <a:lnSpc>
                <a:spcPct val="90000"/>
              </a:lnSpc>
            </a:pPr>
            <a:r>
              <a:rPr lang="en-US" sz="2800" dirty="0" smtClean="0">
                <a:cs typeface="Times New Roman" pitchFamily="18" charset="0"/>
              </a:rPr>
              <a:t>Tools for confirming </a:t>
            </a:r>
            <a:r>
              <a:rPr lang="en-US" sz="2800" b="1" dirty="0" smtClean="0">
                <a:solidFill>
                  <a:schemeClr val="tx2">
                    <a:lumMod val="75000"/>
                  </a:schemeClr>
                </a:solidFill>
                <a:cs typeface="Times New Roman" pitchFamily="18" charset="0"/>
              </a:rPr>
              <a:t>placement in trachea</a:t>
            </a:r>
          </a:p>
          <a:p>
            <a:pPr eaLnBrk="1" hangingPunct="1">
              <a:lnSpc>
                <a:spcPct val="90000"/>
              </a:lnSpc>
              <a:buFontTx/>
              <a:buNone/>
            </a:pPr>
            <a:endParaRPr lang="en-US" sz="2000" b="1" dirty="0" smtClean="0">
              <a:cs typeface="Times New Roman" pitchFamily="18" charset="0"/>
            </a:endParaRPr>
          </a:p>
          <a:p>
            <a:pPr lvl="1" eaLnBrk="1" hangingPunct="1">
              <a:lnSpc>
                <a:spcPct val="90000"/>
              </a:lnSpc>
            </a:pPr>
            <a:r>
              <a:rPr lang="en-US" sz="2400" b="1" dirty="0" smtClean="0">
                <a:cs typeface="Times New Roman" pitchFamily="18" charset="0"/>
              </a:rPr>
              <a:t>CO</a:t>
            </a:r>
            <a:r>
              <a:rPr lang="en-US" sz="2400" b="1" baseline="-25000" dirty="0" smtClean="0">
                <a:cs typeface="Times New Roman" pitchFamily="18" charset="0"/>
              </a:rPr>
              <a:t>2</a:t>
            </a:r>
            <a:r>
              <a:rPr lang="en-US" sz="2400" b="1" dirty="0" smtClean="0">
                <a:cs typeface="Times New Roman" pitchFamily="18" charset="0"/>
              </a:rPr>
              <a:t> detectors</a:t>
            </a:r>
            <a:r>
              <a:rPr lang="en-US" sz="2400" dirty="0" smtClean="0">
                <a:cs typeface="Times New Roman" pitchFamily="18" charset="0"/>
              </a:rPr>
              <a:t> - requires </a:t>
            </a:r>
            <a:r>
              <a:rPr lang="en-US" sz="2400" i="1" dirty="0" smtClean="0">
                <a:solidFill>
                  <a:srgbClr val="FF99CC"/>
                </a:solidFill>
                <a:cs typeface="Times New Roman" pitchFamily="18" charset="0"/>
              </a:rPr>
              <a:t>metabolism</a:t>
            </a:r>
            <a:r>
              <a:rPr lang="en-US" sz="2400" dirty="0" smtClean="0">
                <a:cs typeface="Times New Roman" pitchFamily="18" charset="0"/>
              </a:rPr>
              <a:t> at the tissues, </a:t>
            </a:r>
            <a:r>
              <a:rPr lang="en-US" sz="2400" i="1" dirty="0" smtClean="0">
                <a:solidFill>
                  <a:srgbClr val="FF99CC"/>
                </a:solidFill>
                <a:cs typeface="Times New Roman" pitchFamily="18" charset="0"/>
              </a:rPr>
              <a:t>blood flow</a:t>
            </a:r>
            <a:r>
              <a:rPr lang="en-US" sz="2400" dirty="0" smtClean="0">
                <a:solidFill>
                  <a:srgbClr val="FF99CC"/>
                </a:solidFill>
                <a:cs typeface="Times New Roman" pitchFamily="18" charset="0"/>
              </a:rPr>
              <a:t> </a:t>
            </a:r>
            <a:r>
              <a:rPr lang="en-US" sz="2400" dirty="0" smtClean="0">
                <a:cs typeface="Times New Roman" pitchFamily="18" charset="0"/>
              </a:rPr>
              <a:t>to the lungs and </a:t>
            </a:r>
            <a:r>
              <a:rPr lang="en-US" sz="2400" i="1" dirty="0" smtClean="0">
                <a:solidFill>
                  <a:srgbClr val="FF99CC"/>
                </a:solidFill>
                <a:cs typeface="Times New Roman" pitchFamily="18" charset="0"/>
              </a:rPr>
              <a:t>ventilation</a:t>
            </a:r>
            <a:r>
              <a:rPr lang="en-US" sz="2400" dirty="0" smtClean="0">
                <a:cs typeface="Times New Roman" pitchFamily="18" charset="0"/>
              </a:rPr>
              <a:t> of the lungs to display CO</a:t>
            </a:r>
            <a:r>
              <a:rPr lang="en-US" sz="2400" baseline="-25000" dirty="0" smtClean="0">
                <a:cs typeface="Times New Roman" pitchFamily="18" charset="0"/>
              </a:rPr>
              <a:t>2</a:t>
            </a:r>
          </a:p>
          <a:p>
            <a:pPr lvl="2" eaLnBrk="1" hangingPunct="1">
              <a:lnSpc>
                <a:spcPct val="90000"/>
              </a:lnSpc>
            </a:pPr>
            <a:r>
              <a:rPr lang="en-US" b="1" dirty="0" smtClean="0">
                <a:cs typeface="Times New Roman" pitchFamily="18" charset="0"/>
              </a:rPr>
              <a:t>Capnograph</a:t>
            </a:r>
            <a:r>
              <a:rPr lang="en-US" dirty="0" smtClean="0">
                <a:cs typeface="Times New Roman" pitchFamily="18" charset="0"/>
              </a:rPr>
              <a:t> </a:t>
            </a:r>
            <a:r>
              <a:rPr lang="en-US" dirty="0" smtClean="0">
                <a:cs typeface="Times New Roman" pitchFamily="18" charset="0"/>
              </a:rPr>
              <a:t>- displays CO</a:t>
            </a:r>
            <a:r>
              <a:rPr lang="en-US" baseline="-25000" dirty="0" smtClean="0">
                <a:cs typeface="Times New Roman" pitchFamily="18" charset="0"/>
              </a:rPr>
              <a:t>2</a:t>
            </a:r>
            <a:r>
              <a:rPr lang="en-US" dirty="0" smtClean="0">
                <a:cs typeface="Times New Roman" pitchFamily="18" charset="0"/>
              </a:rPr>
              <a:t> in </a:t>
            </a:r>
            <a:r>
              <a:rPr lang="en-US" dirty="0" smtClean="0">
                <a:cs typeface="Times New Roman" pitchFamily="18" charset="0"/>
              </a:rPr>
              <a:t>mm Hg </a:t>
            </a:r>
            <a:r>
              <a:rPr lang="en-US" dirty="0" smtClean="0">
                <a:cs typeface="Times New Roman" pitchFamily="18" charset="0"/>
              </a:rPr>
              <a:t>and gives </a:t>
            </a:r>
            <a:r>
              <a:rPr lang="en-US" dirty="0" smtClean="0">
                <a:cs typeface="Times New Roman" pitchFamily="18" charset="0"/>
              </a:rPr>
              <a:t>waveform.</a:t>
            </a:r>
            <a:endParaRPr lang="en-US" dirty="0" smtClean="0">
              <a:cs typeface="Times New Roman" pitchFamily="18" charset="0"/>
            </a:endParaRPr>
          </a:p>
          <a:p>
            <a:pPr lvl="2" eaLnBrk="1" hangingPunct="1">
              <a:lnSpc>
                <a:spcPct val="90000"/>
              </a:lnSpc>
            </a:pPr>
            <a:r>
              <a:rPr lang="en-US" b="1" dirty="0" smtClean="0">
                <a:cs typeface="Times New Roman" pitchFamily="18" charset="0"/>
              </a:rPr>
              <a:t>Colorimetric</a:t>
            </a:r>
            <a:r>
              <a:rPr lang="en-US" dirty="0" smtClean="0">
                <a:cs typeface="Times New Roman" pitchFamily="18" charset="0"/>
              </a:rPr>
              <a:t> </a:t>
            </a:r>
            <a:r>
              <a:rPr lang="en-US" dirty="0" smtClean="0">
                <a:cs typeface="Times New Roman" pitchFamily="18" charset="0"/>
              </a:rPr>
              <a:t>- shows color change (</a:t>
            </a:r>
            <a:r>
              <a:rPr lang="en-US" dirty="0" smtClean="0">
                <a:cs typeface="Times New Roman" pitchFamily="18" charset="0"/>
              </a:rPr>
              <a:t>purple/blue </a:t>
            </a:r>
            <a:r>
              <a:rPr lang="en-US" dirty="0" smtClean="0">
                <a:cs typeface="Times New Roman" pitchFamily="18" charset="0"/>
              </a:rPr>
              <a:t>to yellow) in presence of CO</a:t>
            </a:r>
            <a:r>
              <a:rPr lang="en-US" baseline="-25000" dirty="0" smtClean="0">
                <a:cs typeface="Times New Roman" pitchFamily="18" charset="0"/>
              </a:rPr>
              <a:t>2</a:t>
            </a:r>
          </a:p>
          <a:p>
            <a:pPr lvl="3" eaLnBrk="1" hangingPunct="1">
              <a:lnSpc>
                <a:spcPct val="90000"/>
              </a:lnSpc>
            </a:pPr>
            <a:r>
              <a:rPr lang="en-US" sz="2400" dirty="0" smtClean="0">
                <a:cs typeface="Times New Roman" pitchFamily="18" charset="0"/>
              </a:rPr>
              <a:t>small </a:t>
            </a:r>
            <a:r>
              <a:rPr lang="en-US" sz="2400" dirty="0" smtClean="0">
                <a:cs typeface="Times New Roman" pitchFamily="18" charset="0"/>
              </a:rPr>
              <a:t>&amp; inexpensive with two sizes available</a:t>
            </a:r>
          </a:p>
          <a:p>
            <a:pPr lvl="3" eaLnBrk="1" hangingPunct="1">
              <a:lnSpc>
                <a:spcPct val="90000"/>
              </a:lnSpc>
            </a:pPr>
            <a:r>
              <a:rPr lang="en-US" sz="2400" dirty="0" smtClean="0">
                <a:cs typeface="Times New Roman" pitchFamily="18" charset="0"/>
              </a:rPr>
              <a:t>readily available &amp; easy to use</a:t>
            </a:r>
          </a:p>
          <a:p>
            <a:pPr lvl="3" eaLnBrk="1" hangingPunct="1">
              <a:lnSpc>
                <a:spcPct val="90000"/>
              </a:lnSpc>
            </a:pPr>
            <a:r>
              <a:rPr lang="en-US" sz="2400" dirty="0" smtClean="0">
                <a:cs typeface="Times New Roman" pitchFamily="18" charset="0"/>
              </a:rPr>
              <a:t>fast acting (after 6 breaths) </a:t>
            </a:r>
          </a:p>
          <a:p>
            <a:pPr lvl="3" eaLnBrk="1" hangingPunct="1">
              <a:lnSpc>
                <a:spcPct val="90000"/>
              </a:lnSpc>
            </a:pPr>
            <a:r>
              <a:rPr lang="en-US" sz="2400" dirty="0" smtClean="0">
                <a:cs typeface="Times New Roman" pitchFamily="18" charset="0"/>
              </a:rPr>
              <a:t>disposable (after approx. 2 hours)</a:t>
            </a:r>
          </a:p>
          <a:p>
            <a:pPr lvl="3" eaLnBrk="1" hangingPunct="1">
              <a:lnSpc>
                <a:spcPct val="90000"/>
              </a:lnSpc>
            </a:pPr>
            <a:r>
              <a:rPr lang="en-US" sz="2400" dirty="0" smtClean="0">
                <a:cs typeface="Times New Roman" pitchFamily="18" charset="0"/>
              </a:rPr>
              <a:t>sensitive to H</a:t>
            </a:r>
            <a:r>
              <a:rPr lang="en-US" sz="2400" baseline="-25000" dirty="0" smtClean="0">
                <a:cs typeface="Times New Roman" pitchFamily="18" charset="0"/>
              </a:rPr>
              <a:t>2</a:t>
            </a:r>
            <a:r>
              <a:rPr lang="en-US" sz="2400" dirty="0" smtClean="0">
                <a:cs typeface="Times New Roman" pitchFamily="18" charset="0"/>
              </a:rPr>
              <a:t>O </a:t>
            </a:r>
          </a:p>
        </p:txBody>
      </p:sp>
    </p:spTree>
    <p:custDataLst>
      <p:tags r:id="rId1"/>
    </p:custDataLst>
    <p:extLst>
      <p:ext uri="{BB962C8B-B14F-4D97-AF65-F5344CB8AC3E}">
        <p14:creationId xmlns:p14="http://schemas.microsoft.com/office/powerpoint/2010/main" val="230555702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304800" y="533400"/>
            <a:ext cx="8382000" cy="762000"/>
          </a:xfrm>
        </p:spPr>
        <p:txBody>
          <a:bodyPr/>
          <a:lstStyle/>
          <a:p>
            <a:pPr algn="l" eaLnBrk="1" hangingPunct="1"/>
            <a:r>
              <a:rPr lang="en-US" dirty="0"/>
              <a:t>Confirming Placement</a:t>
            </a:r>
            <a:endParaRPr lang="en-US" dirty="0" smtClean="0"/>
          </a:p>
        </p:txBody>
      </p:sp>
      <p:pic>
        <p:nvPicPr>
          <p:cNvPr id="135171" name="Picture 3" descr="A01813-3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4191000"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 Box 4"/>
          <p:cNvSpPr txBox="1">
            <a:spLocks noChangeArrowheads="1"/>
          </p:cNvSpPr>
          <p:nvPr/>
        </p:nvSpPr>
        <p:spPr bwMode="auto">
          <a:xfrm>
            <a:off x="685800" y="4800600"/>
            <a:ext cx="2514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eaLnBrk="0" fontAlgn="base" hangingPunct="0">
              <a:spcBef>
                <a:spcPct val="0"/>
              </a:spcBef>
              <a:spcAft>
                <a:spcPct val="0"/>
              </a:spcAft>
              <a:defRPr sz="2800">
                <a:solidFill>
                  <a:schemeClr val="tx2"/>
                </a:solidFill>
                <a:latin typeface="Arial" charset="0"/>
                <a:cs typeface="Times New Roman" pitchFamily="18" charset="0"/>
              </a:defRPr>
            </a:lvl9pPr>
          </a:lstStyle>
          <a:p>
            <a:pPr eaLnBrk="1" hangingPunct="1">
              <a:spcBef>
                <a:spcPct val="50000"/>
              </a:spcBef>
            </a:pPr>
            <a:r>
              <a:rPr lang="en-US" sz="2000">
                <a:solidFill>
                  <a:srgbClr val="000033"/>
                </a:solidFill>
                <a:latin typeface="Verdana" pitchFamily="34" charset="0"/>
              </a:rPr>
              <a:t>Capnogram tracing showing changes in expired percent CO</a:t>
            </a:r>
            <a:r>
              <a:rPr lang="en-US" sz="2000" baseline="-30000">
                <a:solidFill>
                  <a:srgbClr val="000033"/>
                </a:solidFill>
                <a:latin typeface="Verdana" pitchFamily="34" charset="0"/>
              </a:rPr>
              <a:t>2</a:t>
            </a:r>
            <a:endParaRPr lang="en-US" sz="2000">
              <a:solidFill>
                <a:schemeClr val="tx1"/>
              </a:solidFill>
              <a:latin typeface="Times New Roman" pitchFamily="18" charset="0"/>
            </a:endParaRPr>
          </a:p>
        </p:txBody>
      </p:sp>
      <p:pic>
        <p:nvPicPr>
          <p:cNvPr id="135173" name="Picture 5" descr="A01813-30-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124200"/>
            <a:ext cx="35814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4" name="Text Box 6"/>
          <p:cNvSpPr txBox="1">
            <a:spLocks noChangeArrowheads="1"/>
          </p:cNvSpPr>
          <p:nvPr/>
        </p:nvSpPr>
        <p:spPr bwMode="auto">
          <a:xfrm>
            <a:off x="7010400" y="1219200"/>
            <a:ext cx="1905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eaLnBrk="0" fontAlgn="base" hangingPunct="0">
              <a:spcBef>
                <a:spcPct val="0"/>
              </a:spcBef>
              <a:spcAft>
                <a:spcPct val="0"/>
              </a:spcAft>
              <a:defRPr sz="2800">
                <a:solidFill>
                  <a:schemeClr val="tx2"/>
                </a:solidFill>
                <a:latin typeface="Arial" charset="0"/>
                <a:cs typeface="Times New Roman" pitchFamily="18" charset="0"/>
              </a:defRPr>
            </a:lvl9pPr>
          </a:lstStyle>
          <a:p>
            <a:pPr eaLnBrk="1" hangingPunct="1">
              <a:spcBef>
                <a:spcPct val="50000"/>
              </a:spcBef>
            </a:pPr>
            <a:r>
              <a:rPr lang="en-US" sz="2000">
                <a:solidFill>
                  <a:srgbClr val="000033"/>
                </a:solidFill>
                <a:latin typeface="Verdana" pitchFamily="34" charset="0"/>
              </a:rPr>
              <a:t>A disposable colorimetric CO</a:t>
            </a:r>
            <a:r>
              <a:rPr lang="en-US" sz="2000" baseline="-30000">
                <a:solidFill>
                  <a:srgbClr val="000033"/>
                </a:solidFill>
                <a:latin typeface="Verdana" pitchFamily="34" charset="0"/>
              </a:rPr>
              <a:t>2</a:t>
            </a:r>
            <a:r>
              <a:rPr lang="en-US" sz="2000">
                <a:solidFill>
                  <a:srgbClr val="000033"/>
                </a:solidFill>
                <a:latin typeface="Verdana" pitchFamily="34" charset="0"/>
              </a:rPr>
              <a:t> detector</a:t>
            </a:r>
            <a:endParaRPr lang="en-US" sz="2000">
              <a:solidFill>
                <a:schemeClr val="tx1"/>
              </a:solidFill>
              <a:latin typeface="Times New Roman" pitchFamily="18" charset="0"/>
            </a:endParaRPr>
          </a:p>
        </p:txBody>
      </p:sp>
    </p:spTree>
    <p:custDataLst>
      <p:tags r:id="rId1"/>
    </p:custDataLst>
    <p:extLst>
      <p:ext uri="{BB962C8B-B14F-4D97-AF65-F5344CB8AC3E}">
        <p14:creationId xmlns:p14="http://schemas.microsoft.com/office/powerpoint/2010/main" val="71784421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DESTscan0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8915400" cy="596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1192437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scan00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3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219" name="Line 3"/>
          <p:cNvSpPr>
            <a:spLocks noChangeShapeType="1"/>
          </p:cNvSpPr>
          <p:nvPr/>
        </p:nvSpPr>
        <p:spPr bwMode="auto">
          <a:xfrm>
            <a:off x="1447800" y="1828800"/>
            <a:ext cx="1066800" cy="0"/>
          </a:xfrm>
          <a:prstGeom prst="line">
            <a:avLst/>
          </a:prstGeom>
          <a:noFill/>
          <a:ln w="9525">
            <a:solidFill>
              <a:srgbClr val="04040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37220" name="Line 4"/>
          <p:cNvSpPr>
            <a:spLocks noChangeShapeType="1"/>
          </p:cNvSpPr>
          <p:nvPr/>
        </p:nvSpPr>
        <p:spPr bwMode="auto">
          <a:xfrm>
            <a:off x="6858000" y="3657600"/>
            <a:ext cx="838200" cy="0"/>
          </a:xfrm>
          <a:prstGeom prst="line">
            <a:avLst/>
          </a:prstGeom>
          <a:noFill/>
          <a:ln w="9525">
            <a:solidFill>
              <a:srgbClr val="04040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Tree>
    <p:custDataLst>
      <p:tags r:id="rId1"/>
    </p:custDataLst>
    <p:extLst>
      <p:ext uri="{BB962C8B-B14F-4D97-AF65-F5344CB8AC3E}">
        <p14:creationId xmlns:p14="http://schemas.microsoft.com/office/powerpoint/2010/main" val="40854822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9266" name="Rectangle 2"/>
          <p:cNvSpPr>
            <a:spLocks noGrp="1" noChangeArrowheads="1"/>
          </p:cNvSpPr>
          <p:nvPr>
            <p:ph type="title"/>
          </p:nvPr>
        </p:nvSpPr>
        <p:spPr/>
        <p:txBody>
          <a:bodyPr>
            <a:normAutofit fontScale="90000"/>
          </a:bodyPr>
          <a:lstStyle/>
          <a:p>
            <a:pPr eaLnBrk="1" hangingPunct="1"/>
            <a:r>
              <a:rPr lang="en-US" sz="4000" b="1" smtClean="0"/>
              <a:t>Parts of Module A</a:t>
            </a:r>
            <a:br>
              <a:rPr lang="en-US" sz="4000" b="1" smtClean="0"/>
            </a:br>
            <a:r>
              <a:rPr lang="en-US" sz="4000" b="1" smtClean="0"/>
              <a:t>AIRWAY MANAGEMENT</a:t>
            </a:r>
            <a:endParaRPr lang="en-US" sz="3200" i="1" smtClean="0"/>
          </a:p>
        </p:txBody>
      </p:sp>
      <p:sp>
        <p:nvSpPr>
          <p:cNvPr id="1419267" name="Rectangle 3"/>
          <p:cNvSpPr>
            <a:spLocks noGrp="1" noChangeArrowheads="1"/>
          </p:cNvSpPr>
          <p:nvPr>
            <p:ph idx="1"/>
          </p:nvPr>
        </p:nvSpPr>
        <p:spPr>
          <a:xfrm>
            <a:off x="533400" y="2590800"/>
            <a:ext cx="8382000" cy="3962400"/>
          </a:xfrm>
        </p:spPr>
        <p:txBody>
          <a:bodyPr/>
          <a:lstStyle/>
          <a:p>
            <a:pPr marL="609600" indent="-609600" eaLnBrk="1" hangingPunct="1">
              <a:buSzTx/>
              <a:buFontTx/>
              <a:buNone/>
            </a:pPr>
            <a:r>
              <a:rPr lang="en-US" sz="2400" b="1" smtClean="0"/>
              <a:t>Part 1</a:t>
            </a:r>
            <a:r>
              <a:rPr lang="en-US" sz="2400" smtClean="0"/>
              <a:t> – </a:t>
            </a:r>
            <a:r>
              <a:rPr lang="en-US" sz="2400" i="1" smtClean="0"/>
              <a:t>Pharyngeal, Laryngeal &amp; Esophageal Airways</a:t>
            </a:r>
          </a:p>
          <a:p>
            <a:pPr marL="609600" indent="-609600" eaLnBrk="1" hangingPunct="1">
              <a:buSzTx/>
              <a:buFontTx/>
              <a:buNone/>
            </a:pPr>
            <a:r>
              <a:rPr lang="en-US" sz="2400" b="1" smtClean="0">
                <a:solidFill>
                  <a:srgbClr val="FF0000"/>
                </a:solidFill>
              </a:rPr>
              <a:t>Part 2</a:t>
            </a:r>
            <a:r>
              <a:rPr lang="en-US" sz="2400" smtClean="0">
                <a:solidFill>
                  <a:srgbClr val="FF0000"/>
                </a:solidFill>
              </a:rPr>
              <a:t> – </a:t>
            </a:r>
            <a:r>
              <a:rPr lang="en-US" sz="2400" i="1" smtClean="0">
                <a:solidFill>
                  <a:srgbClr val="FF0000"/>
                </a:solidFill>
              </a:rPr>
              <a:t>Tracheal Airways</a:t>
            </a:r>
          </a:p>
          <a:p>
            <a:pPr marL="609600" indent="-609600" eaLnBrk="1" hangingPunct="1">
              <a:buSzTx/>
              <a:buFontTx/>
              <a:buNone/>
            </a:pPr>
            <a:r>
              <a:rPr lang="en-US" sz="2400" b="1" smtClean="0"/>
              <a:t>Part 3</a:t>
            </a:r>
            <a:r>
              <a:rPr lang="en-US" sz="2400" smtClean="0"/>
              <a:t> – </a:t>
            </a:r>
            <a:r>
              <a:rPr lang="en-US" sz="2400" i="1" smtClean="0"/>
              <a:t>Airway Clearance</a:t>
            </a:r>
          </a:p>
          <a:p>
            <a:pPr marL="609600" indent="-609600" eaLnBrk="1" hangingPunct="1">
              <a:buSzTx/>
              <a:buFontTx/>
              <a:buNone/>
            </a:pPr>
            <a:r>
              <a:rPr lang="en-US" sz="2400" b="1" smtClean="0"/>
              <a:t>Part 4</a:t>
            </a:r>
            <a:r>
              <a:rPr lang="en-US" sz="2400" smtClean="0"/>
              <a:t> - </a:t>
            </a:r>
            <a:r>
              <a:rPr lang="en-US" sz="2400" i="1" smtClean="0"/>
              <a:t>Advanced Airways</a:t>
            </a:r>
            <a:r>
              <a:rPr lang="en-US" sz="2400" smtClean="0"/>
              <a:t> </a:t>
            </a:r>
          </a:p>
          <a:p>
            <a:pPr marL="609600" indent="-609600" eaLnBrk="1" hangingPunct="1">
              <a:buSzTx/>
              <a:buFontTx/>
              <a:buNone/>
            </a:pPr>
            <a:r>
              <a:rPr lang="en-US" sz="2400" b="1" smtClean="0"/>
              <a:t>Part 5</a:t>
            </a:r>
            <a:r>
              <a:rPr lang="en-US" sz="2400" smtClean="0"/>
              <a:t> - </a:t>
            </a:r>
            <a:r>
              <a:rPr lang="en-US" sz="2400" i="1" smtClean="0"/>
              <a:t>Airway Complications &amp; Emergencies</a:t>
            </a:r>
          </a:p>
        </p:txBody>
      </p:sp>
    </p:spTree>
    <p:custDataLst>
      <p:tags r:id="rId1"/>
    </p:custDataLst>
    <p:extLst>
      <p:ext uri="{BB962C8B-B14F-4D97-AF65-F5344CB8AC3E}">
        <p14:creationId xmlns:p14="http://schemas.microsoft.com/office/powerpoint/2010/main" val="401413775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gn="l" eaLnBrk="1" hangingPunct="1"/>
            <a:r>
              <a:rPr lang="en-US" dirty="0"/>
              <a:t>Confirming Placement</a:t>
            </a:r>
            <a:endParaRPr lang="en-US" dirty="0" smtClean="0"/>
          </a:p>
        </p:txBody>
      </p:sp>
      <p:sp>
        <p:nvSpPr>
          <p:cNvPr id="138243" name="Rectangle 3"/>
          <p:cNvSpPr>
            <a:spLocks noGrp="1" noChangeArrowheads="1"/>
          </p:cNvSpPr>
          <p:nvPr>
            <p:ph idx="1"/>
          </p:nvPr>
        </p:nvSpPr>
        <p:spPr/>
        <p:txBody>
          <a:bodyPr/>
          <a:lstStyle/>
          <a:p>
            <a:pPr algn="ctr" eaLnBrk="1" hangingPunct="1">
              <a:spcBef>
                <a:spcPct val="0"/>
              </a:spcBef>
              <a:buSzTx/>
              <a:buFontTx/>
              <a:buNone/>
            </a:pPr>
            <a:r>
              <a:rPr lang="en-US" dirty="0" smtClean="0">
                <a:cs typeface="Times New Roman" pitchFamily="18" charset="0"/>
              </a:rPr>
              <a:t>Tools for confirming </a:t>
            </a:r>
            <a:r>
              <a:rPr lang="en-US" b="1" dirty="0" smtClean="0">
                <a:solidFill>
                  <a:srgbClr val="FFFF00"/>
                </a:solidFill>
                <a:cs typeface="Times New Roman" pitchFamily="18" charset="0"/>
              </a:rPr>
              <a:t>placement in trachea</a:t>
            </a:r>
          </a:p>
          <a:p>
            <a:pPr algn="ctr" eaLnBrk="1" hangingPunct="1">
              <a:spcBef>
                <a:spcPct val="0"/>
              </a:spcBef>
              <a:buSzTx/>
              <a:buFontTx/>
              <a:buNone/>
            </a:pPr>
            <a:endParaRPr lang="en-US" sz="2800" dirty="0" smtClean="0">
              <a:cs typeface="Times New Roman" pitchFamily="18" charset="0"/>
            </a:endParaRPr>
          </a:p>
          <a:p>
            <a:pPr lvl="1" eaLnBrk="1" hangingPunct="1"/>
            <a:r>
              <a:rPr lang="en-US" dirty="0" smtClean="0">
                <a:cs typeface="Times New Roman" pitchFamily="18" charset="0"/>
              </a:rPr>
              <a:t>Lighted wand - Insert down ETT after intubation an if it illuminates neck , the tube has been placed in trachea.</a:t>
            </a:r>
          </a:p>
          <a:p>
            <a:pPr lvl="1" eaLnBrk="1" hangingPunct="1"/>
            <a:r>
              <a:rPr lang="en-US" dirty="0" err="1" smtClean="0">
                <a:cs typeface="Times New Roman" pitchFamily="18" charset="0"/>
              </a:rPr>
              <a:t>Bronchoscopic</a:t>
            </a:r>
            <a:r>
              <a:rPr lang="en-US" dirty="0" smtClean="0">
                <a:cs typeface="Times New Roman" pitchFamily="18" charset="0"/>
              </a:rPr>
              <a:t> </a:t>
            </a:r>
            <a:r>
              <a:rPr lang="en-US" dirty="0" smtClean="0">
                <a:cs typeface="Times New Roman" pitchFamily="18" charset="0"/>
              </a:rPr>
              <a:t>visualization of carina or tracheal rings through the tube.</a:t>
            </a:r>
          </a:p>
        </p:txBody>
      </p:sp>
    </p:spTree>
    <p:custDataLst>
      <p:tags r:id="rId1"/>
    </p:custDataLst>
    <p:extLst>
      <p:ext uri="{BB962C8B-B14F-4D97-AF65-F5344CB8AC3E}">
        <p14:creationId xmlns:p14="http://schemas.microsoft.com/office/powerpoint/2010/main" val="213635078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algn="l" eaLnBrk="1" hangingPunct="1"/>
            <a:r>
              <a:rPr lang="en-US" dirty="0"/>
              <a:t>Confirming </a:t>
            </a:r>
            <a:r>
              <a:rPr lang="en-US" dirty="0" smtClean="0"/>
              <a:t>Placement</a:t>
            </a:r>
          </a:p>
        </p:txBody>
      </p:sp>
      <p:sp>
        <p:nvSpPr>
          <p:cNvPr id="139267" name="Rectangle 3"/>
          <p:cNvSpPr>
            <a:spLocks noGrp="1" noChangeArrowheads="1"/>
          </p:cNvSpPr>
          <p:nvPr>
            <p:ph idx="1"/>
          </p:nvPr>
        </p:nvSpPr>
        <p:spPr>
          <a:xfrm>
            <a:off x="685800" y="1981200"/>
            <a:ext cx="8001000" cy="4495800"/>
          </a:xfrm>
        </p:spPr>
        <p:txBody>
          <a:bodyPr/>
          <a:lstStyle/>
          <a:p>
            <a:pPr eaLnBrk="1" hangingPunct="1"/>
            <a:r>
              <a:rPr lang="en-US" sz="2800" dirty="0" smtClean="0"/>
              <a:t>Radiography f</a:t>
            </a:r>
            <a:r>
              <a:rPr lang="en-US" sz="2800" dirty="0" smtClean="0">
                <a:cs typeface="Times New Roman" pitchFamily="18" charset="0"/>
              </a:rPr>
              <a:t>or confirming </a:t>
            </a:r>
            <a:r>
              <a:rPr lang="en-US" dirty="0" smtClean="0">
                <a:solidFill>
                  <a:srgbClr val="FFFF00"/>
                </a:solidFill>
                <a:cs typeface="Times New Roman" pitchFamily="18" charset="0"/>
              </a:rPr>
              <a:t>placement</a:t>
            </a:r>
          </a:p>
          <a:p>
            <a:pPr eaLnBrk="1" hangingPunct="1"/>
            <a:endParaRPr lang="en-US" sz="2800" dirty="0" smtClean="0">
              <a:cs typeface="Times New Roman" pitchFamily="18" charset="0"/>
            </a:endParaRPr>
          </a:p>
          <a:p>
            <a:pPr lvl="1" eaLnBrk="1" hangingPunct="1"/>
            <a:r>
              <a:rPr lang="en-US" dirty="0" smtClean="0">
                <a:cs typeface="Times New Roman" pitchFamily="18" charset="0"/>
              </a:rPr>
              <a:t>Chest radiograph - </a:t>
            </a:r>
            <a:r>
              <a:rPr lang="en-US" i="1" dirty="0" smtClean="0">
                <a:cs typeface="Times New Roman" pitchFamily="18" charset="0"/>
              </a:rPr>
              <a:t>most reliable technique but takes the longest to obtain</a:t>
            </a:r>
            <a:endParaRPr lang="en-US" dirty="0" smtClean="0">
              <a:cs typeface="Times New Roman" pitchFamily="18" charset="0"/>
            </a:endParaRPr>
          </a:p>
          <a:p>
            <a:pPr lvl="2" eaLnBrk="1" hangingPunct="1"/>
            <a:r>
              <a:rPr lang="en-US" dirty="0" smtClean="0">
                <a:cs typeface="Times New Roman" pitchFamily="18" charset="0"/>
              </a:rPr>
              <a:t>Radiopaque line on ETT can be visualized easily</a:t>
            </a:r>
          </a:p>
          <a:p>
            <a:pPr lvl="2" eaLnBrk="1" hangingPunct="1"/>
            <a:r>
              <a:rPr lang="en-US" dirty="0" smtClean="0">
                <a:solidFill>
                  <a:srgbClr val="FFFFFF"/>
                </a:solidFill>
                <a:cs typeface="Times New Roman" pitchFamily="18" charset="0"/>
              </a:rPr>
              <a:t>Lateral</a:t>
            </a:r>
            <a:r>
              <a:rPr lang="en-US" dirty="0" smtClean="0">
                <a:cs typeface="Times New Roman" pitchFamily="18" charset="0"/>
              </a:rPr>
              <a:t> for tracheal placement</a:t>
            </a:r>
          </a:p>
        </p:txBody>
      </p:sp>
    </p:spTree>
    <p:custDataLst>
      <p:tags r:id="rId1"/>
    </p:custDataLst>
    <p:extLst>
      <p:ext uri="{BB962C8B-B14F-4D97-AF65-F5344CB8AC3E}">
        <p14:creationId xmlns:p14="http://schemas.microsoft.com/office/powerpoint/2010/main" val="261411106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85800" y="762000"/>
            <a:ext cx="7772400" cy="914400"/>
          </a:xfrm>
        </p:spPr>
        <p:txBody>
          <a:bodyPr/>
          <a:lstStyle/>
          <a:p>
            <a:pPr algn="l" eaLnBrk="1" hangingPunct="1"/>
            <a:r>
              <a:rPr lang="en-US" dirty="0" smtClean="0">
                <a:cs typeface="Times New Roman" pitchFamily="18" charset="0"/>
              </a:rPr>
              <a:t>Confirming </a:t>
            </a:r>
            <a:r>
              <a:rPr lang="en-US" dirty="0" smtClean="0">
                <a:solidFill>
                  <a:srgbClr val="FFFF00"/>
                </a:solidFill>
                <a:cs typeface="Times New Roman" pitchFamily="18" charset="0"/>
              </a:rPr>
              <a:t>Depth</a:t>
            </a:r>
            <a:endParaRPr lang="en-US" dirty="0" smtClean="0">
              <a:solidFill>
                <a:srgbClr val="FFFF00"/>
              </a:solidFill>
            </a:endParaRPr>
          </a:p>
        </p:txBody>
      </p:sp>
      <p:sp>
        <p:nvSpPr>
          <p:cNvPr id="139267" name="Rectangle 3"/>
          <p:cNvSpPr>
            <a:spLocks noGrp="1" noChangeArrowheads="1"/>
          </p:cNvSpPr>
          <p:nvPr>
            <p:ph idx="1"/>
          </p:nvPr>
        </p:nvSpPr>
        <p:spPr>
          <a:xfrm>
            <a:off x="685800" y="1981200"/>
            <a:ext cx="8001000" cy="4495800"/>
          </a:xfrm>
        </p:spPr>
        <p:txBody>
          <a:bodyPr/>
          <a:lstStyle/>
          <a:p>
            <a:pPr eaLnBrk="1" hangingPunct="1"/>
            <a:r>
              <a:rPr lang="en-US" dirty="0" smtClean="0"/>
              <a:t>Radiography for </a:t>
            </a:r>
            <a:r>
              <a:rPr lang="en-US" dirty="0" smtClean="0">
                <a:solidFill>
                  <a:srgbClr val="FFFF00"/>
                </a:solidFill>
              </a:rPr>
              <a:t>confirming depth</a:t>
            </a:r>
            <a:endParaRPr lang="en-US" dirty="0">
              <a:solidFill>
                <a:srgbClr val="FFFF00"/>
              </a:solidFill>
            </a:endParaRPr>
          </a:p>
          <a:p>
            <a:pPr marL="0" indent="0" eaLnBrk="1" hangingPunct="1">
              <a:buNone/>
            </a:pPr>
            <a:endParaRPr lang="en-US" dirty="0" smtClean="0">
              <a:cs typeface="Times New Roman" pitchFamily="18" charset="0"/>
            </a:endParaRPr>
          </a:p>
          <a:p>
            <a:pPr lvl="1" eaLnBrk="1" hangingPunct="1"/>
            <a:r>
              <a:rPr lang="en-US" sz="3200" dirty="0" smtClean="0">
                <a:cs typeface="Times New Roman" pitchFamily="18" charset="0"/>
              </a:rPr>
              <a:t>Chest radiograph - </a:t>
            </a:r>
            <a:r>
              <a:rPr lang="en-US" sz="3200" i="1" dirty="0" smtClean="0">
                <a:cs typeface="Times New Roman" pitchFamily="18" charset="0"/>
              </a:rPr>
              <a:t>most reliable technique but takes the longest to obtain</a:t>
            </a:r>
            <a:endParaRPr lang="en-US" sz="3200" dirty="0" smtClean="0">
              <a:cs typeface="Times New Roman" pitchFamily="18" charset="0"/>
            </a:endParaRPr>
          </a:p>
          <a:p>
            <a:pPr lvl="2" eaLnBrk="1" hangingPunct="1"/>
            <a:r>
              <a:rPr lang="en-US" sz="2800" dirty="0" smtClean="0">
                <a:cs typeface="Times New Roman" pitchFamily="18" charset="0"/>
              </a:rPr>
              <a:t>Radiopaque line on ETT can be visualized easily</a:t>
            </a:r>
          </a:p>
          <a:p>
            <a:pPr lvl="2" eaLnBrk="1" hangingPunct="1"/>
            <a:r>
              <a:rPr lang="en-US" sz="2800" dirty="0" smtClean="0">
                <a:cs typeface="Times New Roman" pitchFamily="18" charset="0"/>
              </a:rPr>
              <a:t>AP or PA for </a:t>
            </a:r>
            <a:r>
              <a:rPr lang="en-US" sz="2800" dirty="0" smtClean="0">
                <a:solidFill>
                  <a:srgbClr val="FFFF00"/>
                </a:solidFill>
                <a:cs typeface="Times New Roman" pitchFamily="18" charset="0"/>
              </a:rPr>
              <a:t>depth</a:t>
            </a:r>
          </a:p>
        </p:txBody>
      </p:sp>
    </p:spTree>
    <p:custDataLst>
      <p:tags r:id="rId1"/>
    </p:custDataLst>
    <p:extLst>
      <p:ext uri="{BB962C8B-B14F-4D97-AF65-F5344CB8AC3E}">
        <p14:creationId xmlns:p14="http://schemas.microsoft.com/office/powerpoint/2010/main" val="45479958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dirty="0" smtClean="0"/>
              <a:t>Critical Thinking Question 22-4</a:t>
            </a:r>
            <a:endParaRPr lang="en-US" dirty="0" smtClean="0"/>
          </a:p>
        </p:txBody>
      </p:sp>
      <p:sp>
        <p:nvSpPr>
          <p:cNvPr id="140291" name="Rectangle 3"/>
          <p:cNvSpPr>
            <a:spLocks noGrp="1" noChangeArrowheads="1"/>
          </p:cNvSpPr>
          <p:nvPr>
            <p:ph idx="1"/>
          </p:nvPr>
        </p:nvSpPr>
        <p:spPr/>
        <p:txBody>
          <a:bodyPr/>
          <a:lstStyle/>
          <a:p>
            <a:pPr eaLnBrk="1" hangingPunct="1"/>
            <a:r>
              <a:rPr lang="en-US" sz="3600" i="1" dirty="0" smtClean="0"/>
              <a:t>Describe </a:t>
            </a:r>
            <a:r>
              <a:rPr lang="en-US" sz="3600" i="1" dirty="0" smtClean="0"/>
              <a:t>in specific radiologic terms the proper location of an endotracheal tube.</a:t>
            </a:r>
          </a:p>
          <a:p>
            <a:pPr lvl="1" eaLnBrk="1" hangingPunct="1"/>
            <a:endParaRPr lang="en-US" i="1" dirty="0" smtClean="0"/>
          </a:p>
          <a:p>
            <a:pPr lvl="1" eaLnBrk="1" hangingPunct="1">
              <a:buFont typeface="Wingdings" pitchFamily="2" charset="2"/>
              <a:buNone/>
            </a:pPr>
            <a:r>
              <a:rPr lang="en-US" dirty="0" smtClean="0"/>
              <a:t>Answer:   </a:t>
            </a:r>
            <a:r>
              <a:rPr lang="en-US" i="1" dirty="0" smtClean="0">
                <a:cs typeface="Times New Roman" pitchFamily="18" charset="0"/>
              </a:rPr>
              <a:t>Tube tip should be…</a:t>
            </a:r>
            <a:endParaRPr lang="en-US" i="1" dirty="0" smtClean="0"/>
          </a:p>
          <a:p>
            <a:pPr lvl="1" eaLnBrk="1" hangingPunct="1">
              <a:buFont typeface="Wingdings" pitchFamily="2" charset="2"/>
              <a:buNone/>
            </a:pPr>
            <a:r>
              <a:rPr lang="en-US" dirty="0" smtClean="0"/>
              <a:t>		1. </a:t>
            </a:r>
            <a:r>
              <a:rPr lang="en-US" dirty="0" smtClean="0">
                <a:cs typeface="Times New Roman" pitchFamily="18" charset="0"/>
              </a:rPr>
              <a:t> </a:t>
            </a:r>
            <a:r>
              <a:rPr lang="en-US" dirty="0" smtClean="0">
                <a:solidFill>
                  <a:srgbClr val="FFFF00"/>
                </a:solidFill>
                <a:cs typeface="Times New Roman" pitchFamily="18" charset="0"/>
              </a:rPr>
              <a:t>2 -3</a:t>
            </a:r>
            <a:r>
              <a:rPr lang="en-US" dirty="0" smtClean="0">
                <a:cs typeface="Times New Roman" pitchFamily="18" charset="0"/>
              </a:rPr>
              <a:t> cm or 1 inch below the cords</a:t>
            </a:r>
          </a:p>
          <a:p>
            <a:pPr lvl="1" eaLnBrk="1" hangingPunct="1">
              <a:buFont typeface="Wingdings" pitchFamily="2" charset="2"/>
              <a:buNone/>
            </a:pPr>
            <a:r>
              <a:rPr lang="en-US" dirty="0" smtClean="0">
                <a:solidFill>
                  <a:srgbClr val="FF0000"/>
                </a:solidFill>
                <a:cs typeface="Times New Roman" pitchFamily="18" charset="0"/>
              </a:rPr>
              <a:t>	</a:t>
            </a:r>
            <a:r>
              <a:rPr lang="en-US" dirty="0" smtClean="0">
                <a:cs typeface="Times New Roman" pitchFamily="18" charset="0"/>
              </a:rPr>
              <a:t>	2.  </a:t>
            </a:r>
            <a:r>
              <a:rPr lang="en-US" dirty="0" smtClean="0">
                <a:solidFill>
                  <a:srgbClr val="FFFF00"/>
                </a:solidFill>
                <a:cs typeface="Times New Roman" pitchFamily="18" charset="0"/>
              </a:rPr>
              <a:t>2 - 7 </a:t>
            </a:r>
            <a:r>
              <a:rPr lang="en-US" dirty="0" smtClean="0">
                <a:cs typeface="Times New Roman" pitchFamily="18" charset="0"/>
              </a:rPr>
              <a:t>cm above the carina at T2 - T4  (2 - 3 in.)</a:t>
            </a:r>
          </a:p>
          <a:p>
            <a:pPr lvl="1" eaLnBrk="1" hangingPunct="1">
              <a:buFont typeface="Wingdings" pitchFamily="2" charset="2"/>
              <a:buNone/>
            </a:pPr>
            <a:r>
              <a:rPr lang="en-US" dirty="0" smtClean="0">
                <a:cs typeface="Times New Roman" pitchFamily="18" charset="0"/>
              </a:rPr>
              <a:t>		3.  At the level of the aortic knob/notch</a:t>
            </a:r>
          </a:p>
          <a:p>
            <a:pPr lvl="1" eaLnBrk="1" hangingPunct="1">
              <a:buFont typeface="Wingdings" pitchFamily="2" charset="2"/>
              <a:buNone/>
            </a:pPr>
            <a:r>
              <a:rPr lang="en-US" dirty="0" smtClean="0">
                <a:cs typeface="Times New Roman" pitchFamily="18" charset="0"/>
              </a:rPr>
              <a:t>		4.  </a:t>
            </a:r>
            <a:r>
              <a:rPr lang="en-US" dirty="0" smtClean="0">
                <a:cs typeface="Times New Roman" pitchFamily="18" charset="0"/>
              </a:rPr>
              <a:t>Mid-trachea</a:t>
            </a:r>
            <a:endParaRPr lang="en-US" dirty="0" smtClean="0">
              <a:cs typeface="Times New Roman" pitchFamily="18" charset="0"/>
            </a:endParaRPr>
          </a:p>
        </p:txBody>
      </p:sp>
    </p:spTree>
    <p:custDataLst>
      <p:tags r:id="rId1"/>
    </p:custDataLst>
    <p:extLst>
      <p:ext uri="{BB962C8B-B14F-4D97-AF65-F5344CB8AC3E}">
        <p14:creationId xmlns:p14="http://schemas.microsoft.com/office/powerpoint/2010/main" val="44408247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5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987425"/>
            <a:ext cx="6705600" cy="58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5" name="Line 4"/>
          <p:cNvSpPr>
            <a:spLocks noChangeShapeType="1"/>
          </p:cNvSpPr>
          <p:nvPr/>
        </p:nvSpPr>
        <p:spPr bwMode="auto">
          <a:xfrm flipV="1">
            <a:off x="1676400" y="2590800"/>
            <a:ext cx="4267200" cy="609600"/>
          </a:xfrm>
          <a:prstGeom prst="line">
            <a:avLst/>
          </a:prstGeom>
          <a:noFill/>
          <a:ln w="76200">
            <a:solidFill>
              <a:schemeClr val="accent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1316" name="Line 5"/>
          <p:cNvSpPr>
            <a:spLocks noChangeShapeType="1"/>
          </p:cNvSpPr>
          <p:nvPr/>
        </p:nvSpPr>
        <p:spPr bwMode="auto">
          <a:xfrm flipV="1">
            <a:off x="1981200" y="3276600"/>
            <a:ext cx="3886200" cy="838200"/>
          </a:xfrm>
          <a:prstGeom prst="line">
            <a:avLst/>
          </a:prstGeom>
          <a:noFill/>
          <a:ln w="76200">
            <a:solidFill>
              <a:schemeClr val="accent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1317" name="Text Box 6"/>
          <p:cNvSpPr txBox="1">
            <a:spLocks noChangeArrowheads="1"/>
          </p:cNvSpPr>
          <p:nvPr/>
        </p:nvSpPr>
        <p:spPr bwMode="auto">
          <a:xfrm>
            <a:off x="719572" y="2971800"/>
            <a:ext cx="137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eaLnBrk="0" fontAlgn="base" hangingPunct="0">
              <a:spcBef>
                <a:spcPct val="0"/>
              </a:spcBef>
              <a:spcAft>
                <a:spcPct val="0"/>
              </a:spcAft>
              <a:defRPr sz="2800">
                <a:solidFill>
                  <a:schemeClr val="tx2"/>
                </a:solidFill>
                <a:latin typeface="Arial" charset="0"/>
                <a:cs typeface="Times New Roman" pitchFamily="18" charset="0"/>
              </a:defRPr>
            </a:lvl9pPr>
          </a:lstStyle>
          <a:p>
            <a:pPr eaLnBrk="1" hangingPunct="1">
              <a:spcBef>
                <a:spcPct val="50000"/>
              </a:spcBef>
            </a:pPr>
            <a:r>
              <a:rPr lang="en-US" sz="2400" dirty="0">
                <a:solidFill>
                  <a:schemeClr val="tx1"/>
                </a:solidFill>
                <a:latin typeface="+mj-lt"/>
              </a:rPr>
              <a:t>ET Level</a:t>
            </a:r>
          </a:p>
        </p:txBody>
      </p:sp>
      <p:sp>
        <p:nvSpPr>
          <p:cNvPr id="141318" name="Text Box 7"/>
          <p:cNvSpPr txBox="1">
            <a:spLocks noChangeArrowheads="1"/>
          </p:cNvSpPr>
          <p:nvPr/>
        </p:nvSpPr>
        <p:spPr bwMode="auto">
          <a:xfrm>
            <a:off x="475732" y="3861117"/>
            <a:ext cx="1447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eaLnBrk="0" fontAlgn="base" hangingPunct="0">
              <a:spcBef>
                <a:spcPct val="0"/>
              </a:spcBef>
              <a:spcAft>
                <a:spcPct val="0"/>
              </a:spcAft>
              <a:defRPr sz="2800">
                <a:solidFill>
                  <a:schemeClr val="tx2"/>
                </a:solidFill>
                <a:latin typeface="Arial" charset="0"/>
                <a:cs typeface="Times New Roman" pitchFamily="18" charset="0"/>
              </a:defRPr>
            </a:lvl9pPr>
          </a:lstStyle>
          <a:p>
            <a:pPr eaLnBrk="1" hangingPunct="1">
              <a:spcBef>
                <a:spcPct val="50000"/>
              </a:spcBef>
            </a:pPr>
            <a:r>
              <a:rPr lang="en-US" sz="2400" dirty="0">
                <a:solidFill>
                  <a:schemeClr val="tx1"/>
                </a:solidFill>
                <a:latin typeface="+mj-lt"/>
              </a:rPr>
              <a:t>Carina Level</a:t>
            </a:r>
          </a:p>
        </p:txBody>
      </p:sp>
    </p:spTree>
    <p:custDataLst>
      <p:tags r:id="rId1"/>
    </p:custDataLst>
    <p:extLst>
      <p:ext uri="{BB962C8B-B14F-4D97-AF65-F5344CB8AC3E}">
        <p14:creationId xmlns:p14="http://schemas.microsoft.com/office/powerpoint/2010/main" val="141451046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050" name="Group 2"/>
          <p:cNvGrpSpPr>
            <a:grpSpLocks/>
          </p:cNvGrpSpPr>
          <p:nvPr/>
        </p:nvGrpSpPr>
        <p:grpSpPr bwMode="auto">
          <a:xfrm>
            <a:off x="381000" y="2286000"/>
            <a:ext cx="7924800" cy="4191000"/>
            <a:chOff x="-2" y="-2"/>
            <a:chExt cx="2638" cy="1404"/>
          </a:xfrm>
        </p:grpSpPr>
        <p:grpSp>
          <p:nvGrpSpPr>
            <p:cNvPr id="130053" name="Group 3"/>
            <p:cNvGrpSpPr>
              <a:grpSpLocks/>
            </p:cNvGrpSpPr>
            <p:nvPr/>
          </p:nvGrpSpPr>
          <p:grpSpPr bwMode="auto">
            <a:xfrm>
              <a:off x="0" y="-2"/>
              <a:ext cx="2634" cy="1402"/>
              <a:chOff x="0" y="-2"/>
              <a:chExt cx="2634" cy="1402"/>
            </a:xfrm>
          </p:grpSpPr>
          <p:grpSp>
            <p:nvGrpSpPr>
              <p:cNvPr id="130055" name="Group 4"/>
              <p:cNvGrpSpPr>
                <a:grpSpLocks/>
              </p:cNvGrpSpPr>
              <p:nvPr/>
            </p:nvGrpSpPr>
            <p:grpSpPr bwMode="auto">
              <a:xfrm>
                <a:off x="0" y="-2"/>
                <a:ext cx="698" cy="558"/>
                <a:chOff x="0" y="-2"/>
                <a:chExt cx="698" cy="558"/>
              </a:xfrm>
            </p:grpSpPr>
            <p:sp>
              <p:nvSpPr>
                <p:cNvPr id="130080" name="Rectangle 5"/>
                <p:cNvSpPr>
                  <a:spLocks noChangeArrowheads="1"/>
                </p:cNvSpPr>
                <p:nvPr/>
              </p:nvSpPr>
              <p:spPr bwMode="auto">
                <a:xfrm>
                  <a:off x="79" y="-2"/>
                  <a:ext cx="612"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tabLst>
                      <a:tab pos="228600" algn="l"/>
                      <a:tab pos="457200" algn="l"/>
                      <a:tab pos="685800" algn="l"/>
                    </a:tabLst>
                  </a:pPr>
                  <a:r>
                    <a:rPr lang="en-US" sz="2400" b="1" dirty="0">
                      <a:solidFill>
                        <a:schemeClr val="tx1"/>
                      </a:solidFill>
                      <a:latin typeface="+mj-lt"/>
                    </a:rPr>
                    <a:t>Depth:</a:t>
                  </a:r>
                  <a:endParaRPr lang="en-US" sz="2400" dirty="0">
                    <a:solidFill>
                      <a:schemeClr val="tx1"/>
                    </a:solidFill>
                    <a:latin typeface="+mj-lt"/>
                  </a:endParaRPr>
                </a:p>
                <a:p>
                  <a:pPr algn="ctr" eaLnBrk="0" hangingPunct="0">
                    <a:tabLst>
                      <a:tab pos="228600" algn="l"/>
                      <a:tab pos="457200" algn="l"/>
                      <a:tab pos="685800" algn="l"/>
                    </a:tabLst>
                  </a:pPr>
                  <a:endParaRPr lang="en-US" sz="2400" dirty="0">
                    <a:solidFill>
                      <a:schemeClr val="tx1"/>
                    </a:solidFill>
                    <a:latin typeface="+mj-lt"/>
                  </a:endParaRPr>
                </a:p>
              </p:txBody>
            </p:sp>
            <p:sp>
              <p:nvSpPr>
                <p:cNvPr id="130081" name="Rectangle 6"/>
                <p:cNvSpPr>
                  <a:spLocks noChangeArrowheads="1"/>
                </p:cNvSpPr>
                <p:nvPr/>
              </p:nvSpPr>
              <p:spPr bwMode="auto">
                <a:xfrm>
                  <a:off x="0" y="0"/>
                  <a:ext cx="698" cy="556"/>
                </a:xfrm>
                <a:prstGeom prst="rect">
                  <a:avLst/>
                </a:prstGeom>
                <a:noFill/>
                <a:ln w="7">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endParaRPr lang="en-US"/>
                </a:p>
              </p:txBody>
            </p:sp>
          </p:grpSp>
          <p:grpSp>
            <p:nvGrpSpPr>
              <p:cNvPr id="130056" name="Group 7"/>
              <p:cNvGrpSpPr>
                <a:grpSpLocks/>
              </p:cNvGrpSpPr>
              <p:nvPr/>
            </p:nvGrpSpPr>
            <p:grpSpPr bwMode="auto">
              <a:xfrm>
                <a:off x="698" y="-2"/>
                <a:ext cx="950" cy="558"/>
                <a:chOff x="698" y="-2"/>
                <a:chExt cx="950" cy="558"/>
              </a:xfrm>
            </p:grpSpPr>
            <p:sp>
              <p:nvSpPr>
                <p:cNvPr id="130078" name="Rectangle 8"/>
                <p:cNvSpPr>
                  <a:spLocks noChangeArrowheads="1"/>
                </p:cNvSpPr>
                <p:nvPr/>
              </p:nvSpPr>
              <p:spPr bwMode="auto">
                <a:xfrm>
                  <a:off x="777" y="-2"/>
                  <a:ext cx="864"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tabLst>
                      <a:tab pos="228600" algn="l"/>
                      <a:tab pos="457200" algn="l"/>
                      <a:tab pos="685800" algn="l"/>
                    </a:tabLst>
                  </a:pPr>
                  <a:r>
                    <a:rPr lang="en-US" sz="2400" b="1" dirty="0">
                      <a:latin typeface="+mj-lt"/>
                    </a:rPr>
                    <a:t>ORAL ETT </a:t>
                  </a:r>
                  <a:endParaRPr lang="en-US" sz="2400" dirty="0">
                    <a:latin typeface="+mj-lt"/>
                  </a:endParaRPr>
                </a:p>
                <a:p>
                  <a:pPr algn="ctr" eaLnBrk="0" hangingPunct="0">
                    <a:tabLst>
                      <a:tab pos="228600" algn="l"/>
                      <a:tab pos="457200" algn="l"/>
                      <a:tab pos="685800" algn="l"/>
                    </a:tabLst>
                  </a:pPr>
                  <a:r>
                    <a:rPr lang="en-US" sz="2400" dirty="0">
                      <a:latin typeface="+mj-lt"/>
                    </a:rPr>
                    <a:t>Tip to lip in cm</a:t>
                  </a:r>
                </a:p>
                <a:p>
                  <a:pPr algn="ctr" eaLnBrk="0" hangingPunct="0">
                    <a:tabLst>
                      <a:tab pos="228600" algn="l"/>
                      <a:tab pos="457200" algn="l"/>
                      <a:tab pos="685800" algn="l"/>
                    </a:tabLst>
                  </a:pPr>
                  <a:endParaRPr lang="en-US" sz="2400" dirty="0">
                    <a:latin typeface="+mj-lt"/>
                  </a:endParaRPr>
                </a:p>
              </p:txBody>
            </p:sp>
            <p:sp>
              <p:nvSpPr>
                <p:cNvPr id="130079" name="Rectangle 9"/>
                <p:cNvSpPr>
                  <a:spLocks noChangeArrowheads="1"/>
                </p:cNvSpPr>
                <p:nvPr/>
              </p:nvSpPr>
              <p:spPr bwMode="auto">
                <a:xfrm>
                  <a:off x="698" y="0"/>
                  <a:ext cx="950" cy="556"/>
                </a:xfrm>
                <a:prstGeom prst="rect">
                  <a:avLst/>
                </a:prstGeom>
                <a:noFill/>
                <a:ln w="7">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endParaRPr lang="en-US"/>
                </a:p>
              </p:txBody>
            </p:sp>
          </p:grpSp>
          <p:grpSp>
            <p:nvGrpSpPr>
              <p:cNvPr id="130057" name="Group 10"/>
              <p:cNvGrpSpPr>
                <a:grpSpLocks/>
              </p:cNvGrpSpPr>
              <p:nvPr/>
            </p:nvGrpSpPr>
            <p:grpSpPr bwMode="auto">
              <a:xfrm>
                <a:off x="1648" y="0"/>
                <a:ext cx="986" cy="556"/>
                <a:chOff x="1648" y="0"/>
                <a:chExt cx="986" cy="556"/>
              </a:xfrm>
            </p:grpSpPr>
            <p:sp>
              <p:nvSpPr>
                <p:cNvPr id="130076" name="Rectangle 11"/>
                <p:cNvSpPr>
                  <a:spLocks noChangeArrowheads="1"/>
                </p:cNvSpPr>
                <p:nvPr/>
              </p:nvSpPr>
              <p:spPr bwMode="auto">
                <a:xfrm>
                  <a:off x="1727" y="0"/>
                  <a:ext cx="900"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tabLst>
                      <a:tab pos="228600" algn="l"/>
                      <a:tab pos="457200" algn="l"/>
                      <a:tab pos="685800" algn="l"/>
                    </a:tabLst>
                  </a:pPr>
                  <a:r>
                    <a:rPr lang="en-US" sz="2400" b="1">
                      <a:solidFill>
                        <a:schemeClr val="tx1"/>
                      </a:solidFill>
                      <a:latin typeface="+mj-lt"/>
                    </a:rPr>
                    <a:t>NASAL ETT </a:t>
                  </a:r>
                  <a:endParaRPr lang="en-US" sz="2400">
                    <a:solidFill>
                      <a:schemeClr val="tx1"/>
                    </a:solidFill>
                    <a:latin typeface="+mj-lt"/>
                  </a:endParaRPr>
                </a:p>
                <a:p>
                  <a:pPr algn="ctr" eaLnBrk="0" hangingPunct="0">
                    <a:tabLst>
                      <a:tab pos="228600" algn="l"/>
                      <a:tab pos="457200" algn="l"/>
                      <a:tab pos="685800" algn="l"/>
                    </a:tabLst>
                  </a:pPr>
                  <a:r>
                    <a:rPr lang="en-US" sz="2400">
                      <a:solidFill>
                        <a:schemeClr val="tx1"/>
                      </a:solidFill>
                      <a:latin typeface="+mj-lt"/>
                    </a:rPr>
                    <a:t>Tip to nare in cm</a:t>
                  </a:r>
                </a:p>
                <a:p>
                  <a:pPr algn="ctr" eaLnBrk="0" hangingPunct="0">
                    <a:tabLst>
                      <a:tab pos="228600" algn="l"/>
                      <a:tab pos="457200" algn="l"/>
                      <a:tab pos="685800" algn="l"/>
                    </a:tabLst>
                  </a:pPr>
                  <a:endParaRPr lang="en-US" sz="2400">
                    <a:solidFill>
                      <a:schemeClr val="tx1"/>
                    </a:solidFill>
                    <a:latin typeface="+mj-lt"/>
                  </a:endParaRPr>
                </a:p>
              </p:txBody>
            </p:sp>
            <p:sp>
              <p:nvSpPr>
                <p:cNvPr id="130077" name="Rectangle 12"/>
                <p:cNvSpPr>
                  <a:spLocks noChangeArrowheads="1"/>
                </p:cNvSpPr>
                <p:nvPr/>
              </p:nvSpPr>
              <p:spPr bwMode="auto">
                <a:xfrm>
                  <a:off x="1648" y="0"/>
                  <a:ext cx="986" cy="556"/>
                </a:xfrm>
                <a:prstGeom prst="rect">
                  <a:avLst/>
                </a:prstGeom>
                <a:noFill/>
                <a:ln w="7">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endParaRPr lang="en-US"/>
                </a:p>
              </p:txBody>
            </p:sp>
          </p:grpSp>
          <p:grpSp>
            <p:nvGrpSpPr>
              <p:cNvPr id="130058" name="Group 13"/>
              <p:cNvGrpSpPr>
                <a:grpSpLocks/>
              </p:cNvGrpSpPr>
              <p:nvPr/>
            </p:nvGrpSpPr>
            <p:grpSpPr bwMode="auto">
              <a:xfrm>
                <a:off x="0" y="556"/>
                <a:ext cx="698" cy="422"/>
                <a:chOff x="0" y="556"/>
                <a:chExt cx="698" cy="422"/>
              </a:xfrm>
            </p:grpSpPr>
            <p:sp>
              <p:nvSpPr>
                <p:cNvPr id="130074" name="Rectangle 14"/>
                <p:cNvSpPr>
                  <a:spLocks noChangeArrowheads="1"/>
                </p:cNvSpPr>
                <p:nvPr/>
              </p:nvSpPr>
              <p:spPr bwMode="auto">
                <a:xfrm>
                  <a:off x="61" y="556"/>
                  <a:ext cx="612"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tabLst>
                      <a:tab pos="228600" algn="l"/>
                      <a:tab pos="457200" algn="l"/>
                      <a:tab pos="685800" algn="l"/>
                    </a:tabLst>
                  </a:pPr>
                  <a:r>
                    <a:rPr lang="en-US" sz="2400" b="1">
                      <a:solidFill>
                        <a:schemeClr val="tx1"/>
                      </a:solidFill>
                      <a:latin typeface="+mj-lt"/>
                    </a:rPr>
                    <a:t>MALE</a:t>
                  </a:r>
                  <a:endParaRPr lang="en-US" sz="2400">
                    <a:solidFill>
                      <a:schemeClr val="tx1"/>
                    </a:solidFill>
                    <a:latin typeface="+mj-lt"/>
                  </a:endParaRPr>
                </a:p>
                <a:p>
                  <a:pPr algn="ctr" eaLnBrk="0" hangingPunct="0">
                    <a:tabLst>
                      <a:tab pos="228600" algn="l"/>
                      <a:tab pos="457200" algn="l"/>
                      <a:tab pos="685800" algn="l"/>
                    </a:tabLst>
                  </a:pPr>
                  <a:endParaRPr lang="en-US" sz="2400">
                    <a:solidFill>
                      <a:schemeClr val="tx1"/>
                    </a:solidFill>
                    <a:latin typeface="+mj-lt"/>
                  </a:endParaRPr>
                </a:p>
              </p:txBody>
            </p:sp>
            <p:sp>
              <p:nvSpPr>
                <p:cNvPr id="130075" name="Rectangle 15"/>
                <p:cNvSpPr>
                  <a:spLocks noChangeArrowheads="1"/>
                </p:cNvSpPr>
                <p:nvPr/>
              </p:nvSpPr>
              <p:spPr bwMode="auto">
                <a:xfrm>
                  <a:off x="0" y="556"/>
                  <a:ext cx="698" cy="422"/>
                </a:xfrm>
                <a:prstGeom prst="rect">
                  <a:avLst/>
                </a:prstGeom>
                <a:noFill/>
                <a:ln w="7">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endParaRPr lang="en-US"/>
                </a:p>
              </p:txBody>
            </p:sp>
          </p:grpSp>
          <p:grpSp>
            <p:nvGrpSpPr>
              <p:cNvPr id="130059" name="Group 16"/>
              <p:cNvGrpSpPr>
                <a:grpSpLocks/>
              </p:cNvGrpSpPr>
              <p:nvPr/>
            </p:nvGrpSpPr>
            <p:grpSpPr bwMode="auto">
              <a:xfrm>
                <a:off x="698" y="556"/>
                <a:ext cx="950" cy="422"/>
                <a:chOff x="698" y="556"/>
                <a:chExt cx="950" cy="422"/>
              </a:xfrm>
            </p:grpSpPr>
            <p:sp>
              <p:nvSpPr>
                <p:cNvPr id="130072" name="Rectangle 17"/>
                <p:cNvSpPr>
                  <a:spLocks noChangeArrowheads="1"/>
                </p:cNvSpPr>
                <p:nvPr/>
              </p:nvSpPr>
              <p:spPr bwMode="auto">
                <a:xfrm>
                  <a:off x="759" y="556"/>
                  <a:ext cx="864"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tabLst>
                      <a:tab pos="228600" algn="l"/>
                      <a:tab pos="457200" algn="l"/>
                      <a:tab pos="685800" algn="l"/>
                    </a:tabLst>
                  </a:pPr>
                  <a:r>
                    <a:rPr lang="en-US" sz="2400" dirty="0">
                      <a:latin typeface="+mj-lt"/>
                    </a:rPr>
                    <a:t>21 – 23</a:t>
                  </a:r>
                </a:p>
                <a:p>
                  <a:pPr algn="ctr">
                    <a:tabLst>
                      <a:tab pos="228600" algn="l"/>
                      <a:tab pos="457200" algn="l"/>
                      <a:tab pos="685800" algn="l"/>
                    </a:tabLst>
                  </a:pPr>
                  <a:r>
                    <a:rPr lang="en-US" sz="2400" dirty="0">
                      <a:latin typeface="+mj-lt"/>
                    </a:rPr>
                    <a:t>22 – 24</a:t>
                  </a:r>
                </a:p>
                <a:p>
                  <a:pPr algn="ctr">
                    <a:tabLst>
                      <a:tab pos="228600" algn="l"/>
                      <a:tab pos="457200" algn="l"/>
                      <a:tab pos="685800" algn="l"/>
                    </a:tabLst>
                  </a:pPr>
                  <a:r>
                    <a:rPr lang="en-US" sz="1600" dirty="0">
                      <a:latin typeface="+mj-lt"/>
                    </a:rPr>
                    <a:t>(</a:t>
                  </a:r>
                  <a:r>
                    <a:rPr lang="en-US" sz="1600" dirty="0" err="1">
                      <a:latin typeface="+mj-lt"/>
                    </a:rPr>
                    <a:t>Pilbeam</a:t>
                  </a:r>
                  <a:r>
                    <a:rPr lang="en-US" sz="1600" dirty="0">
                      <a:latin typeface="+mj-lt"/>
                    </a:rPr>
                    <a:t>)</a:t>
                  </a:r>
                </a:p>
                <a:p>
                  <a:pPr algn="ctr" eaLnBrk="0" hangingPunct="0">
                    <a:tabLst>
                      <a:tab pos="228600" algn="l"/>
                      <a:tab pos="457200" algn="l"/>
                      <a:tab pos="685800" algn="l"/>
                    </a:tabLst>
                  </a:pPr>
                  <a:endParaRPr lang="en-US" sz="2400" dirty="0">
                    <a:solidFill>
                      <a:srgbClr val="FF0000"/>
                    </a:solidFill>
                    <a:latin typeface="+mj-lt"/>
                  </a:endParaRPr>
                </a:p>
              </p:txBody>
            </p:sp>
            <p:sp>
              <p:nvSpPr>
                <p:cNvPr id="130073" name="Rectangle 18"/>
                <p:cNvSpPr>
                  <a:spLocks noChangeArrowheads="1"/>
                </p:cNvSpPr>
                <p:nvPr/>
              </p:nvSpPr>
              <p:spPr bwMode="auto">
                <a:xfrm>
                  <a:off x="698" y="556"/>
                  <a:ext cx="950" cy="422"/>
                </a:xfrm>
                <a:prstGeom prst="rect">
                  <a:avLst/>
                </a:prstGeom>
                <a:noFill/>
                <a:ln w="7">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endParaRPr lang="en-US"/>
                </a:p>
              </p:txBody>
            </p:sp>
          </p:grpSp>
          <p:grpSp>
            <p:nvGrpSpPr>
              <p:cNvPr id="130060" name="Group 19"/>
              <p:cNvGrpSpPr>
                <a:grpSpLocks/>
              </p:cNvGrpSpPr>
              <p:nvPr/>
            </p:nvGrpSpPr>
            <p:grpSpPr bwMode="auto">
              <a:xfrm>
                <a:off x="1648" y="556"/>
                <a:ext cx="986" cy="422"/>
                <a:chOff x="1648" y="556"/>
                <a:chExt cx="986" cy="422"/>
              </a:xfrm>
            </p:grpSpPr>
            <p:sp>
              <p:nvSpPr>
                <p:cNvPr id="130070" name="Rectangle 20"/>
                <p:cNvSpPr>
                  <a:spLocks noChangeArrowheads="1"/>
                </p:cNvSpPr>
                <p:nvPr/>
              </p:nvSpPr>
              <p:spPr bwMode="auto">
                <a:xfrm>
                  <a:off x="1727" y="556"/>
                  <a:ext cx="900"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tabLst>
                      <a:tab pos="228600" algn="l"/>
                      <a:tab pos="457200" algn="l"/>
                      <a:tab pos="685800" algn="l"/>
                    </a:tabLst>
                  </a:pPr>
                  <a:r>
                    <a:rPr lang="en-US" sz="2400">
                      <a:solidFill>
                        <a:schemeClr val="tx1"/>
                      </a:solidFill>
                      <a:latin typeface="+mj-lt"/>
                    </a:rPr>
                    <a:t>23 - 25</a:t>
                  </a:r>
                </a:p>
                <a:p>
                  <a:pPr algn="ctr" eaLnBrk="0" hangingPunct="0">
                    <a:tabLst>
                      <a:tab pos="228600" algn="l"/>
                      <a:tab pos="457200" algn="l"/>
                      <a:tab pos="685800" algn="l"/>
                    </a:tabLst>
                  </a:pPr>
                  <a:endParaRPr lang="en-US" sz="2400">
                    <a:solidFill>
                      <a:schemeClr val="tx1"/>
                    </a:solidFill>
                    <a:latin typeface="+mj-lt"/>
                  </a:endParaRPr>
                </a:p>
              </p:txBody>
            </p:sp>
            <p:sp>
              <p:nvSpPr>
                <p:cNvPr id="130071" name="Rectangle 21"/>
                <p:cNvSpPr>
                  <a:spLocks noChangeArrowheads="1"/>
                </p:cNvSpPr>
                <p:nvPr/>
              </p:nvSpPr>
              <p:spPr bwMode="auto">
                <a:xfrm>
                  <a:off x="1648" y="556"/>
                  <a:ext cx="986" cy="422"/>
                </a:xfrm>
                <a:prstGeom prst="rect">
                  <a:avLst/>
                </a:prstGeom>
                <a:noFill/>
                <a:ln w="7">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endParaRPr lang="en-US"/>
                </a:p>
              </p:txBody>
            </p:sp>
          </p:grpSp>
          <p:grpSp>
            <p:nvGrpSpPr>
              <p:cNvPr id="130061" name="Group 22"/>
              <p:cNvGrpSpPr>
                <a:grpSpLocks/>
              </p:cNvGrpSpPr>
              <p:nvPr/>
            </p:nvGrpSpPr>
            <p:grpSpPr bwMode="auto">
              <a:xfrm>
                <a:off x="0" y="978"/>
                <a:ext cx="698" cy="422"/>
                <a:chOff x="0" y="978"/>
                <a:chExt cx="698" cy="422"/>
              </a:xfrm>
            </p:grpSpPr>
            <p:sp>
              <p:nvSpPr>
                <p:cNvPr id="130068" name="Rectangle 23"/>
                <p:cNvSpPr>
                  <a:spLocks noChangeArrowheads="1"/>
                </p:cNvSpPr>
                <p:nvPr/>
              </p:nvSpPr>
              <p:spPr bwMode="auto">
                <a:xfrm>
                  <a:off x="43" y="978"/>
                  <a:ext cx="612"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tabLst>
                      <a:tab pos="228600" algn="l"/>
                      <a:tab pos="457200" algn="l"/>
                      <a:tab pos="685800" algn="l"/>
                    </a:tabLst>
                  </a:pPr>
                  <a:r>
                    <a:rPr lang="en-US" sz="2400" b="1">
                      <a:solidFill>
                        <a:schemeClr val="tx1"/>
                      </a:solidFill>
                      <a:latin typeface="+mj-lt"/>
                    </a:rPr>
                    <a:t>FEMALE</a:t>
                  </a:r>
                  <a:endParaRPr lang="en-US" sz="2400">
                    <a:solidFill>
                      <a:schemeClr val="tx1"/>
                    </a:solidFill>
                    <a:latin typeface="+mj-lt"/>
                  </a:endParaRPr>
                </a:p>
                <a:p>
                  <a:pPr algn="ctr" eaLnBrk="0" hangingPunct="0">
                    <a:tabLst>
                      <a:tab pos="228600" algn="l"/>
                      <a:tab pos="457200" algn="l"/>
                      <a:tab pos="685800" algn="l"/>
                    </a:tabLst>
                  </a:pPr>
                  <a:endParaRPr lang="en-US" sz="2400">
                    <a:solidFill>
                      <a:schemeClr val="tx1"/>
                    </a:solidFill>
                    <a:latin typeface="+mj-lt"/>
                  </a:endParaRPr>
                </a:p>
              </p:txBody>
            </p:sp>
            <p:sp>
              <p:nvSpPr>
                <p:cNvPr id="130069" name="Rectangle 24"/>
                <p:cNvSpPr>
                  <a:spLocks noChangeArrowheads="1"/>
                </p:cNvSpPr>
                <p:nvPr/>
              </p:nvSpPr>
              <p:spPr bwMode="auto">
                <a:xfrm>
                  <a:off x="0" y="978"/>
                  <a:ext cx="698" cy="422"/>
                </a:xfrm>
                <a:prstGeom prst="rect">
                  <a:avLst/>
                </a:prstGeom>
                <a:noFill/>
                <a:ln w="7">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endParaRPr lang="en-US"/>
                </a:p>
              </p:txBody>
            </p:sp>
          </p:grpSp>
          <p:grpSp>
            <p:nvGrpSpPr>
              <p:cNvPr id="130062" name="Group 25"/>
              <p:cNvGrpSpPr>
                <a:grpSpLocks/>
              </p:cNvGrpSpPr>
              <p:nvPr/>
            </p:nvGrpSpPr>
            <p:grpSpPr bwMode="auto">
              <a:xfrm>
                <a:off x="698" y="978"/>
                <a:ext cx="950" cy="422"/>
                <a:chOff x="698" y="978"/>
                <a:chExt cx="950" cy="422"/>
              </a:xfrm>
            </p:grpSpPr>
            <p:sp>
              <p:nvSpPr>
                <p:cNvPr id="130066" name="Rectangle 26"/>
                <p:cNvSpPr>
                  <a:spLocks noChangeArrowheads="1"/>
                </p:cNvSpPr>
                <p:nvPr/>
              </p:nvSpPr>
              <p:spPr bwMode="auto">
                <a:xfrm>
                  <a:off x="777" y="978"/>
                  <a:ext cx="864"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tabLst>
                      <a:tab pos="228600" algn="l"/>
                      <a:tab pos="457200" algn="l"/>
                      <a:tab pos="685800" algn="l"/>
                    </a:tabLst>
                  </a:pPr>
                  <a:r>
                    <a:rPr lang="en-US" sz="2400" dirty="0">
                      <a:latin typeface="+mj-lt"/>
                    </a:rPr>
                    <a:t>19 – 21</a:t>
                  </a:r>
                </a:p>
                <a:p>
                  <a:pPr algn="ctr">
                    <a:tabLst>
                      <a:tab pos="228600" algn="l"/>
                      <a:tab pos="457200" algn="l"/>
                      <a:tab pos="685800" algn="l"/>
                    </a:tabLst>
                  </a:pPr>
                  <a:r>
                    <a:rPr lang="en-US" sz="2400" dirty="0">
                      <a:latin typeface="+mj-lt"/>
                    </a:rPr>
                    <a:t>20 – 22</a:t>
                  </a:r>
                </a:p>
                <a:p>
                  <a:pPr algn="ctr">
                    <a:tabLst>
                      <a:tab pos="228600" algn="l"/>
                      <a:tab pos="457200" algn="l"/>
                      <a:tab pos="685800" algn="l"/>
                    </a:tabLst>
                  </a:pPr>
                  <a:r>
                    <a:rPr lang="en-US" sz="1600" dirty="0">
                      <a:latin typeface="+mj-lt"/>
                    </a:rPr>
                    <a:t>(</a:t>
                  </a:r>
                  <a:r>
                    <a:rPr lang="en-US" sz="1600" dirty="0" err="1">
                      <a:latin typeface="+mj-lt"/>
                    </a:rPr>
                    <a:t>Pilbeam</a:t>
                  </a:r>
                  <a:r>
                    <a:rPr lang="en-US" sz="1600" dirty="0">
                      <a:latin typeface="+mj-lt"/>
                    </a:rPr>
                    <a:t>)</a:t>
                  </a:r>
                </a:p>
                <a:p>
                  <a:pPr algn="ctr">
                    <a:tabLst>
                      <a:tab pos="228600" algn="l"/>
                      <a:tab pos="457200" algn="l"/>
                      <a:tab pos="685800" algn="l"/>
                    </a:tabLst>
                  </a:pPr>
                  <a:endParaRPr lang="en-US" sz="2400" dirty="0">
                    <a:solidFill>
                      <a:srgbClr val="FF0000"/>
                    </a:solidFill>
                    <a:latin typeface="+mj-lt"/>
                  </a:endParaRPr>
                </a:p>
                <a:p>
                  <a:pPr algn="ctr" eaLnBrk="0" hangingPunct="0">
                    <a:tabLst>
                      <a:tab pos="228600" algn="l"/>
                      <a:tab pos="457200" algn="l"/>
                      <a:tab pos="685800" algn="l"/>
                    </a:tabLst>
                  </a:pPr>
                  <a:endParaRPr lang="en-US" sz="2400" dirty="0">
                    <a:solidFill>
                      <a:srgbClr val="FF0000"/>
                    </a:solidFill>
                    <a:latin typeface="+mj-lt"/>
                  </a:endParaRPr>
                </a:p>
              </p:txBody>
            </p:sp>
            <p:sp>
              <p:nvSpPr>
                <p:cNvPr id="130067" name="Rectangle 27"/>
                <p:cNvSpPr>
                  <a:spLocks noChangeArrowheads="1"/>
                </p:cNvSpPr>
                <p:nvPr/>
              </p:nvSpPr>
              <p:spPr bwMode="auto">
                <a:xfrm>
                  <a:off x="698" y="978"/>
                  <a:ext cx="950" cy="422"/>
                </a:xfrm>
                <a:prstGeom prst="rect">
                  <a:avLst/>
                </a:prstGeom>
                <a:noFill/>
                <a:ln w="7">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endParaRPr lang="en-US"/>
                </a:p>
              </p:txBody>
            </p:sp>
          </p:grpSp>
          <p:grpSp>
            <p:nvGrpSpPr>
              <p:cNvPr id="130063" name="Group 28"/>
              <p:cNvGrpSpPr>
                <a:grpSpLocks/>
              </p:cNvGrpSpPr>
              <p:nvPr/>
            </p:nvGrpSpPr>
            <p:grpSpPr bwMode="auto">
              <a:xfrm>
                <a:off x="1648" y="978"/>
                <a:ext cx="986" cy="422"/>
                <a:chOff x="1648" y="978"/>
                <a:chExt cx="986" cy="422"/>
              </a:xfrm>
            </p:grpSpPr>
            <p:sp>
              <p:nvSpPr>
                <p:cNvPr id="130064" name="Rectangle 29"/>
                <p:cNvSpPr>
                  <a:spLocks noChangeArrowheads="1"/>
                </p:cNvSpPr>
                <p:nvPr/>
              </p:nvSpPr>
              <p:spPr bwMode="auto">
                <a:xfrm>
                  <a:off x="1727" y="978"/>
                  <a:ext cx="900"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tabLst>
                      <a:tab pos="228600" algn="l"/>
                      <a:tab pos="457200" algn="l"/>
                      <a:tab pos="685800" algn="l"/>
                    </a:tabLst>
                  </a:pPr>
                  <a:r>
                    <a:rPr lang="en-US" sz="2400">
                      <a:solidFill>
                        <a:schemeClr val="tx1"/>
                      </a:solidFill>
                      <a:latin typeface="+mj-lt"/>
                    </a:rPr>
                    <a:t>21 - 23</a:t>
                  </a:r>
                </a:p>
                <a:p>
                  <a:pPr algn="ctr" eaLnBrk="0" hangingPunct="0">
                    <a:tabLst>
                      <a:tab pos="228600" algn="l"/>
                      <a:tab pos="457200" algn="l"/>
                      <a:tab pos="685800" algn="l"/>
                    </a:tabLst>
                  </a:pPr>
                  <a:endParaRPr lang="en-US" sz="2400">
                    <a:solidFill>
                      <a:schemeClr val="tx1"/>
                    </a:solidFill>
                    <a:latin typeface="+mj-lt"/>
                  </a:endParaRPr>
                </a:p>
              </p:txBody>
            </p:sp>
            <p:sp>
              <p:nvSpPr>
                <p:cNvPr id="130065" name="Rectangle 30"/>
                <p:cNvSpPr>
                  <a:spLocks noChangeArrowheads="1"/>
                </p:cNvSpPr>
                <p:nvPr/>
              </p:nvSpPr>
              <p:spPr bwMode="auto">
                <a:xfrm>
                  <a:off x="1648" y="978"/>
                  <a:ext cx="986" cy="422"/>
                </a:xfrm>
                <a:prstGeom prst="rect">
                  <a:avLst/>
                </a:prstGeom>
                <a:noFill/>
                <a:ln w="7">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endParaRPr lang="en-US"/>
                </a:p>
              </p:txBody>
            </p:sp>
          </p:grpSp>
        </p:grpSp>
        <p:sp>
          <p:nvSpPr>
            <p:cNvPr id="130054" name="Rectangle 31"/>
            <p:cNvSpPr>
              <a:spLocks noChangeArrowheads="1"/>
            </p:cNvSpPr>
            <p:nvPr/>
          </p:nvSpPr>
          <p:spPr bwMode="auto">
            <a:xfrm>
              <a:off x="-2" y="-2"/>
              <a:ext cx="2638" cy="1404"/>
            </a:xfrm>
            <a:prstGeom prst="rect">
              <a:avLst/>
            </a:prstGeom>
            <a:noFill/>
            <a:ln w="6350">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endParaRPr lang="en-US"/>
            </a:p>
          </p:txBody>
        </p:sp>
      </p:grpSp>
      <p:sp>
        <p:nvSpPr>
          <p:cNvPr id="130051" name="Text Box 32"/>
          <p:cNvSpPr txBox="1">
            <a:spLocks noChangeArrowheads="1"/>
          </p:cNvSpPr>
          <p:nvPr/>
        </p:nvSpPr>
        <p:spPr bwMode="auto">
          <a:xfrm>
            <a:off x="762000" y="1600200"/>
            <a:ext cx="71628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eaLnBrk="0" fontAlgn="base" hangingPunct="0">
              <a:spcBef>
                <a:spcPct val="0"/>
              </a:spcBef>
              <a:spcAft>
                <a:spcPct val="0"/>
              </a:spcAft>
              <a:defRPr sz="2800">
                <a:solidFill>
                  <a:schemeClr val="tx2"/>
                </a:solidFill>
                <a:latin typeface="Arial" charset="0"/>
                <a:cs typeface="Times New Roman" pitchFamily="18" charset="0"/>
              </a:defRPr>
            </a:lvl9pPr>
          </a:lstStyle>
          <a:p>
            <a:pPr algn="ctr" eaLnBrk="1" hangingPunct="1">
              <a:lnSpc>
                <a:spcPct val="80000"/>
              </a:lnSpc>
              <a:spcBef>
                <a:spcPct val="20000"/>
              </a:spcBef>
              <a:buClr>
                <a:schemeClr val="hlink"/>
              </a:buClr>
              <a:buSzPct val="70000"/>
              <a:buFont typeface="Wingdings" pitchFamily="2" charset="2"/>
              <a:buNone/>
            </a:pPr>
            <a:r>
              <a:rPr lang="en-US" u="sng">
                <a:solidFill>
                  <a:schemeClr val="tx1"/>
                </a:solidFill>
              </a:rPr>
              <a:t>Marking of depth on tube </a:t>
            </a:r>
            <a:endParaRPr lang="en-US" u="sng"/>
          </a:p>
        </p:txBody>
      </p:sp>
      <p:sp>
        <p:nvSpPr>
          <p:cNvPr id="130052" name="Rectangle 33"/>
          <p:cNvSpPr>
            <a:spLocks noChangeArrowheads="1"/>
          </p:cNvSpPr>
          <p:nvPr/>
        </p:nvSpPr>
        <p:spPr bwMode="auto">
          <a:xfrm>
            <a:off x="609600" y="6096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4400" dirty="0"/>
              <a:t>Confirming </a:t>
            </a:r>
            <a:r>
              <a:rPr lang="en-US" sz="3600" b="1" dirty="0">
                <a:solidFill>
                  <a:srgbClr val="FFFF00"/>
                </a:solidFill>
              </a:rPr>
              <a:t>DEPTH</a:t>
            </a:r>
            <a:r>
              <a:rPr lang="en-US" sz="3600" dirty="0">
                <a:solidFill>
                  <a:srgbClr val="FFFF00"/>
                </a:solidFill>
              </a:rPr>
              <a:t> not placement</a:t>
            </a:r>
          </a:p>
        </p:txBody>
      </p:sp>
    </p:spTree>
    <p:custDataLst>
      <p:tags r:id="rId1"/>
    </p:custDataLst>
    <p:extLst>
      <p:ext uri="{BB962C8B-B14F-4D97-AF65-F5344CB8AC3E}">
        <p14:creationId xmlns:p14="http://schemas.microsoft.com/office/powerpoint/2010/main" val="287642121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85800" y="2667000"/>
            <a:ext cx="7772400" cy="1143000"/>
          </a:xfrm>
        </p:spPr>
        <p:txBody>
          <a:bodyPr/>
          <a:lstStyle/>
          <a:p>
            <a:pPr eaLnBrk="1" hangingPunct="1"/>
            <a:r>
              <a:rPr lang="en-US" sz="4000" dirty="0" smtClean="0"/>
              <a:t>Securing </a:t>
            </a:r>
            <a:r>
              <a:rPr lang="en-US" sz="4000" dirty="0" smtClean="0"/>
              <a:t>&amp; Retaping</a:t>
            </a:r>
          </a:p>
        </p:txBody>
      </p:sp>
    </p:spTree>
    <p:custDataLst>
      <p:tags r:id="rId1"/>
    </p:custDataLst>
    <p:extLst>
      <p:ext uri="{BB962C8B-B14F-4D97-AF65-F5344CB8AC3E}">
        <p14:creationId xmlns:p14="http://schemas.microsoft.com/office/powerpoint/2010/main" val="308399806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idx="1"/>
          </p:nvPr>
        </p:nvSpPr>
        <p:spPr>
          <a:xfrm>
            <a:off x="304800" y="1752600"/>
            <a:ext cx="8534400" cy="4724400"/>
          </a:xfrm>
        </p:spPr>
        <p:txBody>
          <a:bodyPr/>
          <a:lstStyle/>
          <a:p>
            <a:pPr eaLnBrk="1" hangingPunct="1">
              <a:lnSpc>
                <a:spcPct val="80000"/>
              </a:lnSpc>
            </a:pPr>
            <a:r>
              <a:rPr lang="en-US" sz="3600" b="1" dirty="0" smtClean="0">
                <a:solidFill>
                  <a:schemeClr val="tx2">
                    <a:lumMod val="90000"/>
                  </a:schemeClr>
                </a:solidFill>
                <a:cs typeface="Times New Roman" pitchFamily="18" charset="0"/>
              </a:rPr>
              <a:t>Do not let go of the ETT !!!!!!!!</a:t>
            </a:r>
          </a:p>
          <a:p>
            <a:pPr eaLnBrk="1" hangingPunct="1">
              <a:lnSpc>
                <a:spcPct val="80000"/>
              </a:lnSpc>
            </a:pPr>
            <a:endParaRPr lang="en-US" sz="3600" b="1" dirty="0" smtClean="0">
              <a:cs typeface="Times New Roman" pitchFamily="18" charset="0"/>
            </a:endParaRPr>
          </a:p>
          <a:p>
            <a:pPr lvl="1" eaLnBrk="1" hangingPunct="1">
              <a:lnSpc>
                <a:spcPct val="80000"/>
              </a:lnSpc>
            </a:pPr>
            <a:r>
              <a:rPr lang="en-US" dirty="0" smtClean="0">
                <a:cs typeface="Times New Roman" pitchFamily="18" charset="0"/>
              </a:rPr>
              <a:t>Carefully remove laryngoscope</a:t>
            </a:r>
          </a:p>
          <a:p>
            <a:pPr lvl="1" eaLnBrk="1" hangingPunct="1">
              <a:lnSpc>
                <a:spcPct val="80000"/>
              </a:lnSpc>
            </a:pPr>
            <a:r>
              <a:rPr lang="en-US" dirty="0" smtClean="0">
                <a:cs typeface="Times New Roman" pitchFamily="18" charset="0"/>
              </a:rPr>
              <a:t>Carefully </a:t>
            </a:r>
            <a:r>
              <a:rPr lang="en-US" dirty="0" smtClean="0">
                <a:cs typeface="Times New Roman" pitchFamily="18" charset="0"/>
              </a:rPr>
              <a:t>remove stylet</a:t>
            </a:r>
          </a:p>
          <a:p>
            <a:pPr lvl="1" eaLnBrk="1" hangingPunct="1">
              <a:lnSpc>
                <a:spcPct val="80000"/>
              </a:lnSpc>
            </a:pPr>
            <a:r>
              <a:rPr lang="en-US" dirty="0" smtClean="0">
                <a:cs typeface="Times New Roman" pitchFamily="18" charset="0"/>
              </a:rPr>
              <a:t>Inflate </a:t>
            </a:r>
            <a:r>
              <a:rPr lang="en-US" dirty="0" smtClean="0">
                <a:cs typeface="Times New Roman" pitchFamily="18" charset="0"/>
              </a:rPr>
              <a:t>cuff with enough air (approx. 5 mL) to get gentle pressure in pilot balloon</a:t>
            </a:r>
          </a:p>
          <a:p>
            <a:pPr lvl="1" eaLnBrk="1" hangingPunct="1">
              <a:lnSpc>
                <a:spcPct val="80000"/>
              </a:lnSpc>
            </a:pPr>
            <a:r>
              <a:rPr lang="en-US" dirty="0" smtClean="0">
                <a:cs typeface="Times New Roman" pitchFamily="18" charset="0"/>
              </a:rPr>
              <a:t>Ventilate </a:t>
            </a:r>
            <a:r>
              <a:rPr lang="en-US" dirty="0" smtClean="0">
                <a:cs typeface="Times New Roman" pitchFamily="18" charset="0"/>
              </a:rPr>
              <a:t>and oxygenate the patient</a:t>
            </a:r>
            <a:r>
              <a:rPr lang="en-US" dirty="0" smtClean="0"/>
              <a:t> </a:t>
            </a:r>
          </a:p>
          <a:p>
            <a:pPr lvl="1" eaLnBrk="1" hangingPunct="1">
              <a:lnSpc>
                <a:spcPct val="80000"/>
              </a:lnSpc>
            </a:pPr>
            <a:r>
              <a:rPr lang="en-US" b="1" dirty="0" smtClean="0"/>
              <a:t>Secure </a:t>
            </a:r>
            <a:r>
              <a:rPr lang="en-US" b="1" dirty="0" smtClean="0"/>
              <a:t>per hospital protocol</a:t>
            </a:r>
          </a:p>
        </p:txBody>
      </p:sp>
      <p:sp>
        <p:nvSpPr>
          <p:cNvPr id="145411" name="Rectangle 3"/>
          <p:cNvSpPr>
            <a:spLocks noChangeArrowheads="1"/>
          </p:cNvSpPr>
          <p:nvPr/>
        </p:nvSpPr>
        <p:spPr bwMode="auto">
          <a:xfrm>
            <a:off x="533400" y="609600"/>
            <a:ext cx="5156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4400" u="sng" dirty="0"/>
              <a:t>Securing the Airway</a:t>
            </a:r>
          </a:p>
        </p:txBody>
      </p:sp>
    </p:spTree>
    <p:custDataLst>
      <p:tags r:id="rId1"/>
    </p:custDataLst>
    <p:extLst>
      <p:ext uri="{BB962C8B-B14F-4D97-AF65-F5344CB8AC3E}">
        <p14:creationId xmlns:p14="http://schemas.microsoft.com/office/powerpoint/2010/main" val="128246185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685800" y="609600"/>
            <a:ext cx="7772400" cy="762000"/>
          </a:xfrm>
        </p:spPr>
        <p:txBody>
          <a:bodyPr/>
          <a:lstStyle/>
          <a:p>
            <a:pPr algn="l" eaLnBrk="1" hangingPunct="1"/>
            <a:r>
              <a:rPr lang="en-US" u="sng" dirty="0" smtClean="0"/>
              <a:t>Securing the Airway</a:t>
            </a:r>
          </a:p>
        </p:txBody>
      </p:sp>
      <p:sp>
        <p:nvSpPr>
          <p:cNvPr id="146435" name="Rectangle 3"/>
          <p:cNvSpPr>
            <a:spLocks noGrp="1" noChangeArrowheads="1"/>
          </p:cNvSpPr>
          <p:nvPr>
            <p:ph idx="1"/>
          </p:nvPr>
        </p:nvSpPr>
        <p:spPr>
          <a:xfrm>
            <a:off x="685800" y="1828800"/>
            <a:ext cx="7772400" cy="1295400"/>
          </a:xfrm>
        </p:spPr>
        <p:txBody>
          <a:bodyPr/>
          <a:lstStyle/>
          <a:p>
            <a:pPr eaLnBrk="1" hangingPunct="1"/>
            <a:r>
              <a:rPr lang="en-US" sz="2400" smtClean="0">
                <a:cs typeface="Times New Roman" pitchFamily="18" charset="0"/>
              </a:rPr>
              <a:t>Keep head in neutral position </a:t>
            </a:r>
            <a:r>
              <a:rPr lang="en-US" sz="2400" i="1" smtClean="0">
                <a:cs typeface="Times New Roman" pitchFamily="18" charset="0"/>
              </a:rPr>
              <a:t>(especially infants)</a:t>
            </a:r>
          </a:p>
          <a:p>
            <a:pPr lvl="1" eaLnBrk="1" hangingPunct="1"/>
            <a:r>
              <a:rPr lang="en-US" sz="2000" smtClean="0">
                <a:cs typeface="Times New Roman" pitchFamily="18" charset="0"/>
              </a:rPr>
              <a:t>Head </a:t>
            </a:r>
            <a:r>
              <a:rPr lang="en-US" sz="2000" i="1" smtClean="0">
                <a:cs typeface="Times New Roman" pitchFamily="18" charset="0"/>
              </a:rPr>
              <a:t>flexing</a:t>
            </a:r>
            <a:r>
              <a:rPr lang="en-US" sz="2000" smtClean="0">
                <a:cs typeface="Times New Roman" pitchFamily="18" charset="0"/>
              </a:rPr>
              <a:t> moves tube </a:t>
            </a:r>
            <a:r>
              <a:rPr lang="en-US" sz="2000" i="1" smtClean="0">
                <a:cs typeface="Times New Roman" pitchFamily="18" charset="0"/>
              </a:rPr>
              <a:t>down</a:t>
            </a:r>
            <a:r>
              <a:rPr lang="en-US" sz="2000" smtClean="0">
                <a:cs typeface="Times New Roman" pitchFamily="18" charset="0"/>
              </a:rPr>
              <a:t> as much as 3 cm</a:t>
            </a:r>
          </a:p>
          <a:p>
            <a:pPr lvl="1" eaLnBrk="1" hangingPunct="1"/>
            <a:r>
              <a:rPr lang="en-US" sz="2000" smtClean="0">
                <a:cs typeface="Times New Roman" pitchFamily="18" charset="0"/>
              </a:rPr>
              <a:t>Head </a:t>
            </a:r>
            <a:r>
              <a:rPr lang="en-US" sz="2000" i="1" smtClean="0">
                <a:cs typeface="Times New Roman" pitchFamily="18" charset="0"/>
              </a:rPr>
              <a:t>extension</a:t>
            </a:r>
            <a:r>
              <a:rPr lang="en-US" sz="2000" smtClean="0">
                <a:cs typeface="Times New Roman" pitchFamily="18" charset="0"/>
              </a:rPr>
              <a:t> raises tube </a:t>
            </a:r>
            <a:r>
              <a:rPr lang="en-US" sz="2000" i="1" smtClean="0">
                <a:cs typeface="Times New Roman" pitchFamily="18" charset="0"/>
              </a:rPr>
              <a:t>out</a:t>
            </a:r>
            <a:r>
              <a:rPr lang="en-US" sz="2000" smtClean="0">
                <a:cs typeface="Times New Roman" pitchFamily="18" charset="0"/>
              </a:rPr>
              <a:t> as much as 5 cm</a:t>
            </a:r>
            <a:endParaRPr lang="en-US" sz="2400" smtClean="0">
              <a:cs typeface="Times New Roman" pitchFamily="18" charset="0"/>
            </a:endParaRPr>
          </a:p>
        </p:txBody>
      </p:sp>
      <p:pic>
        <p:nvPicPr>
          <p:cNvPr id="146436" name="Picture 4" descr="~DESTscan0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276600"/>
            <a:ext cx="6477000" cy="340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8097664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685800" y="609600"/>
            <a:ext cx="7772400" cy="762000"/>
          </a:xfrm>
        </p:spPr>
        <p:txBody>
          <a:bodyPr/>
          <a:lstStyle/>
          <a:p>
            <a:pPr algn="l" eaLnBrk="1" hangingPunct="1"/>
            <a:r>
              <a:rPr lang="en-US" u="sng" dirty="0" smtClean="0"/>
              <a:t>Securing the Airway</a:t>
            </a:r>
          </a:p>
        </p:txBody>
      </p:sp>
      <p:sp>
        <p:nvSpPr>
          <p:cNvPr id="147459" name="Rectangle 3"/>
          <p:cNvSpPr>
            <a:spLocks noGrp="1" noChangeArrowheads="1"/>
          </p:cNvSpPr>
          <p:nvPr>
            <p:ph idx="1"/>
          </p:nvPr>
        </p:nvSpPr>
        <p:spPr>
          <a:xfrm>
            <a:off x="685800" y="1981200"/>
            <a:ext cx="7772400" cy="4495800"/>
          </a:xfrm>
        </p:spPr>
        <p:txBody>
          <a:bodyPr/>
          <a:lstStyle/>
          <a:p>
            <a:pPr eaLnBrk="1" hangingPunct="1">
              <a:lnSpc>
                <a:spcPct val="80000"/>
              </a:lnSpc>
            </a:pPr>
            <a:r>
              <a:rPr lang="en-US" sz="2800" dirty="0" smtClean="0">
                <a:cs typeface="Times New Roman" pitchFamily="18" charset="0"/>
              </a:rPr>
              <a:t>Secure tube with: </a:t>
            </a:r>
          </a:p>
          <a:p>
            <a:pPr eaLnBrk="1" hangingPunct="1">
              <a:lnSpc>
                <a:spcPct val="80000"/>
              </a:lnSpc>
            </a:pPr>
            <a:endParaRPr lang="en-US" sz="2800" dirty="0" smtClean="0">
              <a:cs typeface="Times New Roman" pitchFamily="18" charset="0"/>
            </a:endParaRPr>
          </a:p>
          <a:p>
            <a:pPr lvl="1" eaLnBrk="1" hangingPunct="1">
              <a:lnSpc>
                <a:spcPct val="80000"/>
              </a:lnSpc>
            </a:pPr>
            <a:r>
              <a:rPr lang="en-US" sz="2400" dirty="0" smtClean="0">
                <a:cs typeface="Times New Roman" pitchFamily="18" charset="0"/>
              </a:rPr>
              <a:t>Non-porous</a:t>
            </a:r>
            <a:r>
              <a:rPr lang="en-US" sz="2400" dirty="0" smtClean="0">
                <a:cs typeface="Times New Roman" pitchFamily="18" charset="0"/>
              </a:rPr>
              <a:t>, water-proof tape</a:t>
            </a:r>
          </a:p>
          <a:p>
            <a:pPr lvl="1" eaLnBrk="1" hangingPunct="1">
              <a:lnSpc>
                <a:spcPct val="80000"/>
              </a:lnSpc>
            </a:pPr>
            <a:r>
              <a:rPr lang="en-US" sz="2400" dirty="0" smtClean="0">
                <a:cs typeface="Times New Roman" pitchFamily="18" charset="0"/>
              </a:rPr>
              <a:t>Elastoplast</a:t>
            </a:r>
          </a:p>
          <a:p>
            <a:pPr lvl="1" eaLnBrk="1" hangingPunct="1">
              <a:lnSpc>
                <a:spcPct val="80000"/>
              </a:lnSpc>
            </a:pPr>
            <a:r>
              <a:rPr lang="en-US" sz="2400" dirty="0" smtClean="0">
                <a:cs typeface="Times New Roman" pitchFamily="18" charset="0"/>
              </a:rPr>
              <a:t>Umbilical </a:t>
            </a:r>
            <a:r>
              <a:rPr lang="en-US" sz="2400" dirty="0" smtClean="0">
                <a:cs typeface="Times New Roman" pitchFamily="18" charset="0"/>
              </a:rPr>
              <a:t>tape</a:t>
            </a:r>
          </a:p>
          <a:p>
            <a:pPr lvl="1" eaLnBrk="1" hangingPunct="1">
              <a:lnSpc>
                <a:spcPct val="80000"/>
              </a:lnSpc>
            </a:pPr>
            <a:r>
              <a:rPr lang="en-US" sz="2400" dirty="0" smtClean="0">
                <a:cs typeface="Times New Roman" pitchFamily="18" charset="0"/>
              </a:rPr>
              <a:t>Pre-fabricated </a:t>
            </a:r>
            <a:r>
              <a:rPr lang="en-US" sz="2400" dirty="0" smtClean="0">
                <a:cs typeface="Times New Roman" pitchFamily="18" charset="0"/>
              </a:rPr>
              <a:t>harness devices</a:t>
            </a:r>
          </a:p>
          <a:p>
            <a:pPr lvl="2" eaLnBrk="1" hangingPunct="1">
              <a:lnSpc>
                <a:spcPct val="80000"/>
              </a:lnSpc>
            </a:pPr>
            <a:r>
              <a:rPr lang="en-US" sz="2000" dirty="0" smtClean="0"/>
              <a:t>Anchor Fast</a:t>
            </a:r>
          </a:p>
          <a:p>
            <a:pPr lvl="2" eaLnBrk="1" hangingPunct="1">
              <a:lnSpc>
                <a:spcPct val="80000"/>
              </a:lnSpc>
            </a:pPr>
            <a:r>
              <a:rPr lang="en-US" sz="2000" dirty="0" smtClean="0"/>
              <a:t>Dale ET tube holder</a:t>
            </a:r>
          </a:p>
          <a:p>
            <a:pPr lvl="2" eaLnBrk="1" hangingPunct="1">
              <a:lnSpc>
                <a:spcPct val="80000"/>
              </a:lnSpc>
            </a:pPr>
            <a:r>
              <a:rPr lang="en-US" sz="2000" dirty="0" err="1" smtClean="0"/>
              <a:t>SecureEast</a:t>
            </a:r>
            <a:r>
              <a:rPr lang="en-US" sz="2000" dirty="0" smtClean="0"/>
              <a:t> ET Holder</a:t>
            </a:r>
          </a:p>
          <a:p>
            <a:pPr lvl="2" eaLnBrk="1" hangingPunct="1">
              <a:lnSpc>
                <a:spcPct val="80000"/>
              </a:lnSpc>
            </a:pPr>
            <a:endParaRPr lang="en-US" sz="2000" dirty="0" smtClean="0"/>
          </a:p>
          <a:p>
            <a:pPr lvl="1" eaLnBrk="1" hangingPunct="1">
              <a:lnSpc>
                <a:spcPct val="80000"/>
              </a:lnSpc>
            </a:pPr>
            <a:endParaRPr lang="en-US" sz="2400" dirty="0" smtClean="0"/>
          </a:p>
          <a:p>
            <a:pPr eaLnBrk="1" hangingPunct="1">
              <a:lnSpc>
                <a:spcPct val="80000"/>
              </a:lnSpc>
            </a:pPr>
            <a:r>
              <a:rPr lang="en-US" sz="2800" dirty="0" smtClean="0">
                <a:solidFill>
                  <a:schemeClr val="tx2">
                    <a:lumMod val="90000"/>
                  </a:schemeClr>
                </a:solidFill>
              </a:rPr>
              <a:t>Do not tape gastric tube to tracheal airway!</a:t>
            </a:r>
          </a:p>
        </p:txBody>
      </p:sp>
    </p:spTree>
    <p:custDataLst>
      <p:tags r:id="rId1"/>
    </p:custDataLst>
    <p:extLst>
      <p:ext uri="{BB962C8B-B14F-4D97-AF65-F5344CB8AC3E}">
        <p14:creationId xmlns:p14="http://schemas.microsoft.com/office/powerpoint/2010/main" val="294433760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b="1" smtClean="0"/>
              <a:t>OBJECTIVES</a:t>
            </a:r>
            <a:endParaRPr lang="en-US" smtClean="0"/>
          </a:p>
        </p:txBody>
      </p:sp>
      <p:sp>
        <p:nvSpPr>
          <p:cNvPr id="6147" name="Content Placeholder 2"/>
          <p:cNvSpPr>
            <a:spLocks noGrp="1"/>
          </p:cNvSpPr>
          <p:nvPr>
            <p:ph idx="1"/>
          </p:nvPr>
        </p:nvSpPr>
        <p:spPr/>
        <p:txBody>
          <a:bodyPr>
            <a:normAutofit lnSpcReduction="10000"/>
          </a:bodyPr>
          <a:lstStyle/>
          <a:p>
            <a:r>
              <a:rPr lang="en-US" sz="2800" i="1" dirty="0" smtClean="0"/>
              <a:t>At the end of this module, the student should be able to do the following regarding </a:t>
            </a:r>
            <a:r>
              <a:rPr lang="en-US" sz="2800" b="1" i="1" dirty="0" smtClean="0"/>
              <a:t>tracheal airways</a:t>
            </a:r>
            <a:r>
              <a:rPr lang="en-US" sz="2800" i="1" dirty="0" smtClean="0"/>
              <a:t>…</a:t>
            </a:r>
          </a:p>
          <a:p>
            <a:pPr lvl="1"/>
            <a:r>
              <a:rPr lang="en-US" sz="2400" dirty="0" smtClean="0"/>
              <a:t>identify airways, components and accessories</a:t>
            </a:r>
          </a:p>
          <a:p>
            <a:pPr lvl="1"/>
            <a:r>
              <a:rPr lang="en-US" sz="2400" dirty="0" smtClean="0"/>
              <a:t>list indications, contraindications, hazards &amp; complications, advantages and disadvantages </a:t>
            </a:r>
          </a:p>
          <a:p>
            <a:pPr lvl="1"/>
            <a:r>
              <a:rPr lang="en-US" sz="2400" dirty="0" smtClean="0"/>
              <a:t>prepare, insert, place and secure</a:t>
            </a:r>
          </a:p>
          <a:p>
            <a:pPr lvl="1" eaLnBrk="1" hangingPunct="1"/>
            <a:r>
              <a:rPr lang="en-US" sz="2400" dirty="0" smtClean="0"/>
              <a:t>airway maintenance including cleaning, securing and cuff pressures. </a:t>
            </a:r>
          </a:p>
          <a:p>
            <a:pPr lvl="1" eaLnBrk="1" hangingPunct="1"/>
            <a:r>
              <a:rPr lang="en-US" sz="2400" dirty="0" smtClean="0"/>
              <a:t>airway removal</a:t>
            </a:r>
          </a:p>
          <a:p>
            <a:pPr lvl="1" eaLnBrk="1" hangingPunct="1"/>
            <a:r>
              <a:rPr lang="en-US" sz="2400" dirty="0" smtClean="0"/>
              <a:t>use speaking devices &amp; buttons.</a:t>
            </a:r>
          </a:p>
          <a:p>
            <a:pPr lvl="1" eaLnBrk="1" hangingPunct="1"/>
            <a:r>
              <a:rPr lang="en-US" sz="2400" dirty="0" smtClean="0"/>
              <a:t>educate a patient going home with an airway.</a:t>
            </a:r>
          </a:p>
          <a:p>
            <a:pPr lvl="1"/>
            <a:endParaRPr lang="en-US" sz="2000" dirty="0" smtClean="0"/>
          </a:p>
          <a:p>
            <a:pPr lvl="1"/>
            <a:endParaRPr lang="en-US" sz="2000" i="1" dirty="0" smtClean="0"/>
          </a:p>
          <a:p>
            <a:endParaRPr lang="en-US" dirty="0" smtClean="0"/>
          </a:p>
        </p:txBody>
      </p:sp>
    </p:spTree>
    <p:extLst>
      <p:ext uri="{BB962C8B-B14F-4D97-AF65-F5344CB8AC3E}">
        <p14:creationId xmlns:p14="http://schemas.microsoft.com/office/powerpoint/2010/main" val="3826931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A01813-3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434340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3" name="Picture 3" descr="scan0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57200"/>
            <a:ext cx="39370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8484" name="Text Box 4"/>
          <p:cNvSpPr txBox="1">
            <a:spLocks noChangeArrowheads="1"/>
          </p:cNvSpPr>
          <p:nvPr/>
        </p:nvSpPr>
        <p:spPr bwMode="auto">
          <a:xfrm>
            <a:off x="304800" y="5638800"/>
            <a:ext cx="426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eaLnBrk="0" fontAlgn="base" hangingPunct="0">
              <a:spcBef>
                <a:spcPct val="0"/>
              </a:spcBef>
              <a:spcAft>
                <a:spcPct val="0"/>
              </a:spcAft>
              <a:defRPr sz="2800">
                <a:solidFill>
                  <a:schemeClr val="tx2"/>
                </a:solidFill>
                <a:latin typeface="Arial" charset="0"/>
                <a:cs typeface="Times New Roman" pitchFamily="18" charset="0"/>
              </a:defRPr>
            </a:lvl9pPr>
          </a:lstStyle>
          <a:p>
            <a:pPr algn="ctr" eaLnBrk="1" hangingPunct="1">
              <a:spcBef>
                <a:spcPct val="50000"/>
              </a:spcBef>
            </a:pPr>
            <a:r>
              <a:rPr lang="en-US" sz="2400" dirty="0">
                <a:solidFill>
                  <a:schemeClr val="tx2">
                    <a:lumMod val="90000"/>
                  </a:schemeClr>
                </a:solidFill>
                <a:latin typeface="+mj-lt"/>
              </a:rPr>
              <a:t>Do not use oral airway as            a bite block</a:t>
            </a:r>
          </a:p>
        </p:txBody>
      </p:sp>
      <p:sp>
        <p:nvSpPr>
          <p:cNvPr id="148485" name="Line 5"/>
          <p:cNvSpPr>
            <a:spLocks noChangeShapeType="1"/>
          </p:cNvSpPr>
          <p:nvPr/>
        </p:nvSpPr>
        <p:spPr bwMode="auto">
          <a:xfrm flipV="1">
            <a:off x="2438400" y="3048000"/>
            <a:ext cx="0" cy="2438400"/>
          </a:xfrm>
          <a:prstGeom prst="line">
            <a:avLst/>
          </a:prstGeom>
          <a:noFill/>
          <a:ln w="38100">
            <a:solidFill>
              <a:srgbClr val="04040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 name="Rectangle 2"/>
          <p:cNvSpPr txBox="1">
            <a:spLocks noChangeArrowheads="1"/>
          </p:cNvSpPr>
          <p:nvPr/>
        </p:nvSpPr>
        <p:spPr>
          <a:xfrm>
            <a:off x="304800" y="457200"/>
            <a:ext cx="45720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3600" u="sng" kern="0" dirty="0" smtClean="0"/>
              <a:t>Securing the Airway</a:t>
            </a:r>
          </a:p>
        </p:txBody>
      </p:sp>
    </p:spTree>
    <p:custDataLst>
      <p:tags r:id="rId1"/>
    </p:custDataLst>
    <p:extLst>
      <p:ext uri="{BB962C8B-B14F-4D97-AF65-F5344CB8AC3E}">
        <p14:creationId xmlns:p14="http://schemas.microsoft.com/office/powerpoint/2010/main" val="189653015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7" name="Picture 3" descr="~DESTscan0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524000"/>
            <a:ext cx="3305175" cy="468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9508" name="Picture 4" descr="scan00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191000"/>
            <a:ext cx="4800600"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9509" name="Picture 5" descr="scan00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219200"/>
            <a:ext cx="3429000" cy="28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a:xfrm>
            <a:off x="304800" y="457200"/>
            <a:ext cx="45720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3600" u="sng" kern="0" dirty="0" smtClean="0"/>
              <a:t>Securing the Airway</a:t>
            </a:r>
          </a:p>
        </p:txBody>
      </p:sp>
    </p:spTree>
    <p:custDataLst>
      <p:tags r:id="rId1"/>
    </p:custDataLst>
    <p:extLst>
      <p:ext uri="{BB962C8B-B14F-4D97-AF65-F5344CB8AC3E}">
        <p14:creationId xmlns:p14="http://schemas.microsoft.com/office/powerpoint/2010/main" val="290485146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24644"/>
            <a:ext cx="7704856" cy="6544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84012814"/>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685800" y="1143000"/>
            <a:ext cx="7772400" cy="609600"/>
          </a:xfrm>
        </p:spPr>
        <p:txBody>
          <a:bodyPr>
            <a:normAutofit fontScale="90000"/>
          </a:bodyPr>
          <a:lstStyle/>
          <a:p>
            <a:pPr eaLnBrk="1" hangingPunct="1"/>
            <a:r>
              <a:rPr lang="en-US" dirty="0" smtClean="0"/>
              <a:t>				Anchor Fast</a:t>
            </a:r>
          </a:p>
        </p:txBody>
      </p:sp>
      <p:sp>
        <p:nvSpPr>
          <p:cNvPr id="151555" name="Rectangle 3"/>
          <p:cNvSpPr>
            <a:spLocks noGrp="1" noChangeArrowheads="1"/>
          </p:cNvSpPr>
          <p:nvPr>
            <p:ph idx="1"/>
          </p:nvPr>
        </p:nvSpPr>
        <p:spPr>
          <a:xfrm>
            <a:off x="533400" y="1828800"/>
            <a:ext cx="8610600" cy="457200"/>
          </a:xfrm>
        </p:spPr>
        <p:txBody>
          <a:bodyPr/>
          <a:lstStyle/>
          <a:p>
            <a:pPr algn="ctr" eaLnBrk="1" hangingPunct="1">
              <a:buFontTx/>
              <a:buNone/>
            </a:pPr>
            <a:r>
              <a:rPr lang="en-US" sz="1800" dirty="0" smtClean="0">
                <a:hlinkClick r:id="rId3"/>
              </a:rPr>
              <a:t>http://www.hollister.com/us/tube/learning/popup_video.asp?video=AnchorFast</a:t>
            </a:r>
            <a:endParaRPr lang="en-US" sz="1800" dirty="0" smtClean="0"/>
          </a:p>
          <a:p>
            <a:pPr algn="ctr" eaLnBrk="1" hangingPunct="1">
              <a:buFontTx/>
              <a:buNone/>
            </a:pPr>
            <a:endParaRPr lang="en-US" sz="1800" dirty="0" smtClean="0"/>
          </a:p>
        </p:txBody>
      </p:sp>
      <p:pic>
        <p:nvPicPr>
          <p:cNvPr id="151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38375"/>
            <a:ext cx="6324600" cy="437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a:xfrm>
            <a:off x="304800" y="457200"/>
            <a:ext cx="45720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3600" u="sng" kern="0" dirty="0" smtClean="0"/>
              <a:t>Securing the Airway</a:t>
            </a:r>
          </a:p>
        </p:txBody>
      </p:sp>
    </p:spTree>
    <p:custDataLst>
      <p:tags r:id="rId1"/>
    </p:custDataLst>
    <p:extLst>
      <p:ext uri="{BB962C8B-B14F-4D97-AF65-F5344CB8AC3E}">
        <p14:creationId xmlns:p14="http://schemas.microsoft.com/office/powerpoint/2010/main" val="925964372"/>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7200"/>
            <a:ext cx="4073525"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2579" name="Rectangle 3"/>
          <p:cNvSpPr>
            <a:spLocks noChangeArrowheads="1"/>
          </p:cNvSpPr>
          <p:nvPr/>
        </p:nvSpPr>
        <p:spPr bwMode="auto">
          <a:xfrm>
            <a:off x="4386618" y="2133600"/>
            <a:ext cx="45720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dirty="0"/>
          </a:p>
          <a:p>
            <a:pPr algn="ctr"/>
            <a:r>
              <a:rPr lang="en-US" dirty="0" smtClean="0">
                <a:hlinkClick r:id="rId4"/>
              </a:rPr>
              <a:t>http</a:t>
            </a:r>
            <a:r>
              <a:rPr lang="en-US" dirty="0">
                <a:hlinkClick r:id="rId4"/>
              </a:rPr>
              <a:t>://www.neotechproducts.com/products/neobar</a:t>
            </a:r>
            <a:r>
              <a:rPr lang="en-US" dirty="0" smtClean="0">
                <a:hlinkClick r:id="rId4"/>
              </a:rPr>
              <a:t>/</a:t>
            </a:r>
            <a:r>
              <a:rPr lang="en-US" dirty="0" smtClean="0"/>
              <a:t> </a:t>
            </a:r>
          </a:p>
          <a:p>
            <a:pPr algn="ctr"/>
            <a:endParaRPr lang="en-US" dirty="0"/>
          </a:p>
          <a:p>
            <a:pPr algn="ctr"/>
            <a:r>
              <a:rPr lang="en-US" sz="1200" dirty="0" smtClean="0"/>
              <a:t>(Page down to bottom)</a:t>
            </a:r>
            <a:endParaRPr lang="en-US" sz="1200" dirty="0"/>
          </a:p>
        </p:txBody>
      </p:sp>
      <p:sp>
        <p:nvSpPr>
          <p:cNvPr id="4" name="Rectangle 2"/>
          <p:cNvSpPr txBox="1">
            <a:spLocks noChangeArrowheads="1"/>
          </p:cNvSpPr>
          <p:nvPr/>
        </p:nvSpPr>
        <p:spPr>
          <a:xfrm>
            <a:off x="4454857" y="609600"/>
            <a:ext cx="45720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3600" u="sng" kern="0" dirty="0" smtClean="0"/>
              <a:t>Securing the Airway</a:t>
            </a:r>
          </a:p>
        </p:txBody>
      </p:sp>
    </p:spTree>
    <p:custDataLst>
      <p:tags r:id="rId1"/>
    </p:custDataLst>
    <p:extLst>
      <p:ext uri="{BB962C8B-B14F-4D97-AF65-F5344CB8AC3E}">
        <p14:creationId xmlns:p14="http://schemas.microsoft.com/office/powerpoint/2010/main" val="181448009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411" y="1325782"/>
            <a:ext cx="7772400" cy="533400"/>
          </a:xfrm>
        </p:spPr>
        <p:txBody>
          <a:bodyPr>
            <a:normAutofit fontScale="90000"/>
          </a:bodyPr>
          <a:lstStyle/>
          <a:p>
            <a:r>
              <a:rPr lang="en-US" sz="3200" dirty="0"/>
              <a:t>NEO-fit™ </a:t>
            </a:r>
            <a:r>
              <a:rPr lang="en-US" sz="2800" dirty="0" smtClean="0"/>
              <a:t>Neonatal </a:t>
            </a:r>
            <a:r>
              <a:rPr lang="en-US" sz="2800" dirty="0"/>
              <a:t>Endotracheal Tube Grip</a:t>
            </a:r>
          </a:p>
        </p:txBody>
      </p:sp>
      <p:pic>
        <p:nvPicPr>
          <p:cNvPr id="3532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859182"/>
            <a:ext cx="5746023" cy="4775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txBox="1">
            <a:spLocks noChangeArrowheads="1"/>
          </p:cNvSpPr>
          <p:nvPr/>
        </p:nvSpPr>
        <p:spPr>
          <a:xfrm>
            <a:off x="304800" y="457200"/>
            <a:ext cx="45720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3600" u="sng" kern="0" dirty="0" smtClean="0"/>
              <a:t>Securing the Airway</a:t>
            </a:r>
          </a:p>
        </p:txBody>
      </p:sp>
    </p:spTree>
    <p:extLst>
      <p:ext uri="{BB962C8B-B14F-4D97-AF65-F5344CB8AC3E}">
        <p14:creationId xmlns:p14="http://schemas.microsoft.com/office/powerpoint/2010/main" val="31075474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609600" y="609600"/>
            <a:ext cx="8305800" cy="1143000"/>
          </a:xfrm>
        </p:spPr>
        <p:txBody>
          <a:bodyPr/>
          <a:lstStyle/>
          <a:p>
            <a:pPr algn="l" eaLnBrk="1" hangingPunct="1"/>
            <a:r>
              <a:rPr lang="en-US" sz="4000" dirty="0" smtClean="0"/>
              <a:t>Retaping</a:t>
            </a:r>
          </a:p>
        </p:txBody>
      </p:sp>
      <p:sp>
        <p:nvSpPr>
          <p:cNvPr id="153603" name="Rectangle 3"/>
          <p:cNvSpPr>
            <a:spLocks noGrp="1" noChangeArrowheads="1"/>
          </p:cNvSpPr>
          <p:nvPr>
            <p:ph idx="1"/>
          </p:nvPr>
        </p:nvSpPr>
        <p:spPr>
          <a:xfrm>
            <a:off x="685800" y="2209800"/>
            <a:ext cx="7772400" cy="4343400"/>
          </a:xfrm>
        </p:spPr>
        <p:txBody>
          <a:bodyPr/>
          <a:lstStyle/>
          <a:p>
            <a:pPr eaLnBrk="1" hangingPunct="1">
              <a:lnSpc>
                <a:spcPct val="90000"/>
              </a:lnSpc>
            </a:pPr>
            <a:r>
              <a:rPr lang="en-US" dirty="0" smtClean="0">
                <a:cs typeface="Times New Roman" pitchFamily="18" charset="0"/>
              </a:rPr>
              <a:t>Prepare equipment for </a:t>
            </a:r>
            <a:r>
              <a:rPr lang="en-US" dirty="0" err="1" smtClean="0">
                <a:cs typeface="Times New Roman" pitchFamily="18" charset="0"/>
              </a:rPr>
              <a:t>retaping</a:t>
            </a:r>
            <a:r>
              <a:rPr lang="en-US" dirty="0" smtClean="0">
                <a:cs typeface="Times New Roman" pitchFamily="18" charset="0"/>
              </a:rPr>
              <a:t>: </a:t>
            </a:r>
          </a:p>
          <a:p>
            <a:pPr lvl="1" eaLnBrk="1" hangingPunct="1">
              <a:lnSpc>
                <a:spcPct val="90000"/>
              </a:lnSpc>
            </a:pPr>
            <a:r>
              <a:rPr lang="en-US" dirty="0" smtClean="0">
                <a:cs typeface="Times New Roman" pitchFamily="18" charset="0"/>
              </a:rPr>
              <a:t>new tape</a:t>
            </a:r>
          </a:p>
          <a:p>
            <a:pPr lvl="1" eaLnBrk="1" hangingPunct="1">
              <a:lnSpc>
                <a:spcPct val="90000"/>
              </a:lnSpc>
            </a:pPr>
            <a:r>
              <a:rPr lang="en-US" b="1" dirty="0" smtClean="0">
                <a:cs typeface="Times New Roman" pitchFamily="18" charset="0"/>
              </a:rPr>
              <a:t>shaver</a:t>
            </a:r>
          </a:p>
          <a:p>
            <a:pPr lvl="1" eaLnBrk="1" hangingPunct="1">
              <a:lnSpc>
                <a:spcPct val="90000"/>
              </a:lnSpc>
            </a:pPr>
            <a:r>
              <a:rPr lang="en-US" dirty="0" smtClean="0">
                <a:cs typeface="Times New Roman" pitchFamily="18" charset="0"/>
              </a:rPr>
              <a:t>wet and dry wash cloth</a:t>
            </a:r>
          </a:p>
          <a:p>
            <a:pPr lvl="1" eaLnBrk="1" hangingPunct="1">
              <a:lnSpc>
                <a:spcPct val="90000"/>
              </a:lnSpc>
            </a:pPr>
            <a:r>
              <a:rPr lang="en-US" dirty="0" smtClean="0">
                <a:cs typeface="Times New Roman" pitchFamily="18" charset="0"/>
              </a:rPr>
              <a:t>suction kit and yankauer catheter</a:t>
            </a:r>
          </a:p>
          <a:p>
            <a:pPr lvl="1" eaLnBrk="1" hangingPunct="1">
              <a:lnSpc>
                <a:spcPct val="90000"/>
              </a:lnSpc>
            </a:pPr>
            <a:r>
              <a:rPr lang="en-US" dirty="0" smtClean="0">
                <a:cs typeface="Times New Roman" pitchFamily="18" charset="0"/>
              </a:rPr>
              <a:t>tincture of </a:t>
            </a:r>
            <a:r>
              <a:rPr lang="en-US" dirty="0" err="1" smtClean="0">
                <a:cs typeface="Times New Roman" pitchFamily="18" charset="0"/>
              </a:rPr>
              <a:t>benzoine</a:t>
            </a:r>
            <a:endParaRPr lang="en-US" dirty="0" smtClean="0">
              <a:cs typeface="Times New Roman" pitchFamily="18" charset="0"/>
            </a:endParaRPr>
          </a:p>
          <a:p>
            <a:pPr eaLnBrk="1" hangingPunct="1">
              <a:lnSpc>
                <a:spcPct val="90000"/>
              </a:lnSpc>
            </a:pPr>
            <a:endParaRPr lang="en-US" sz="3600" b="1" dirty="0" smtClean="0">
              <a:cs typeface="Times New Roman" pitchFamily="18" charset="0"/>
            </a:endParaRPr>
          </a:p>
          <a:p>
            <a:pPr eaLnBrk="1" hangingPunct="1">
              <a:lnSpc>
                <a:spcPct val="90000"/>
              </a:lnSpc>
            </a:pPr>
            <a:r>
              <a:rPr lang="en-US" sz="3600" b="1" dirty="0" smtClean="0">
                <a:cs typeface="Times New Roman" pitchFamily="18" charset="0"/>
              </a:rPr>
              <a:t>Do not let go of the ETT !!!!!!!!</a:t>
            </a:r>
            <a:endParaRPr lang="en-US" dirty="0" smtClean="0">
              <a:cs typeface="Times New Roman" pitchFamily="18" charset="0"/>
            </a:endParaRPr>
          </a:p>
        </p:txBody>
      </p:sp>
    </p:spTree>
    <p:custDataLst>
      <p:tags r:id="rId1"/>
    </p:custDataLst>
    <p:extLst>
      <p:ext uri="{BB962C8B-B14F-4D97-AF65-F5344CB8AC3E}">
        <p14:creationId xmlns:p14="http://schemas.microsoft.com/office/powerpoint/2010/main" val="245792376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lgn="l" eaLnBrk="1" hangingPunct="1"/>
            <a:r>
              <a:rPr lang="en-US" sz="4000" dirty="0" smtClean="0"/>
              <a:t>Retaping</a:t>
            </a:r>
          </a:p>
        </p:txBody>
      </p:sp>
      <p:sp>
        <p:nvSpPr>
          <p:cNvPr id="154627" name="Rectangle 3"/>
          <p:cNvSpPr>
            <a:spLocks noGrp="1" noChangeArrowheads="1"/>
          </p:cNvSpPr>
          <p:nvPr>
            <p:ph idx="1"/>
          </p:nvPr>
        </p:nvSpPr>
        <p:spPr>
          <a:xfrm>
            <a:off x="685800" y="1981200"/>
            <a:ext cx="8153400" cy="4572000"/>
          </a:xfrm>
        </p:spPr>
        <p:txBody>
          <a:bodyPr/>
          <a:lstStyle/>
          <a:p>
            <a:pPr eaLnBrk="1" hangingPunct="1">
              <a:lnSpc>
                <a:spcPct val="80000"/>
              </a:lnSpc>
            </a:pPr>
            <a:r>
              <a:rPr lang="en-US" sz="2400" dirty="0" smtClean="0">
                <a:cs typeface="Times New Roman" pitchFamily="18" charset="0"/>
              </a:rPr>
              <a:t>Remove old tape and </a:t>
            </a:r>
            <a:r>
              <a:rPr lang="en-US" sz="2400" b="1" dirty="0" smtClean="0">
                <a:cs typeface="Times New Roman" pitchFamily="18" charset="0"/>
              </a:rPr>
              <a:t>do not remove hand from ETT</a:t>
            </a:r>
          </a:p>
          <a:p>
            <a:pPr eaLnBrk="1" hangingPunct="1">
              <a:lnSpc>
                <a:spcPct val="80000"/>
              </a:lnSpc>
            </a:pPr>
            <a:endParaRPr lang="en-US" sz="2400" dirty="0" smtClean="0">
              <a:cs typeface="Times New Roman" pitchFamily="18" charset="0"/>
            </a:endParaRPr>
          </a:p>
          <a:p>
            <a:pPr eaLnBrk="1" hangingPunct="1">
              <a:lnSpc>
                <a:spcPct val="80000"/>
              </a:lnSpc>
            </a:pPr>
            <a:r>
              <a:rPr lang="en-US" sz="2400" dirty="0" smtClean="0">
                <a:cs typeface="Times New Roman" pitchFamily="18" charset="0"/>
              </a:rPr>
              <a:t>Perform oral care</a:t>
            </a:r>
          </a:p>
          <a:p>
            <a:pPr eaLnBrk="1" hangingPunct="1">
              <a:lnSpc>
                <a:spcPct val="80000"/>
              </a:lnSpc>
            </a:pPr>
            <a:endParaRPr lang="en-US" sz="2400" dirty="0" smtClean="0">
              <a:cs typeface="Times New Roman" pitchFamily="18" charset="0"/>
            </a:endParaRPr>
          </a:p>
          <a:p>
            <a:pPr eaLnBrk="1" hangingPunct="1">
              <a:lnSpc>
                <a:spcPct val="80000"/>
              </a:lnSpc>
            </a:pPr>
            <a:r>
              <a:rPr lang="en-US" sz="2400" dirty="0" smtClean="0">
                <a:cs typeface="Times New Roman" pitchFamily="18" charset="0"/>
              </a:rPr>
              <a:t>Wash face</a:t>
            </a:r>
          </a:p>
          <a:p>
            <a:pPr eaLnBrk="1" hangingPunct="1">
              <a:lnSpc>
                <a:spcPct val="80000"/>
              </a:lnSpc>
            </a:pPr>
            <a:endParaRPr lang="en-US" sz="2400" dirty="0" smtClean="0">
              <a:cs typeface="Times New Roman" pitchFamily="18" charset="0"/>
            </a:endParaRPr>
          </a:p>
          <a:p>
            <a:pPr eaLnBrk="1" hangingPunct="1">
              <a:lnSpc>
                <a:spcPct val="80000"/>
              </a:lnSpc>
            </a:pPr>
            <a:r>
              <a:rPr lang="en-US" sz="2400" dirty="0" smtClean="0">
                <a:cs typeface="Times New Roman" pitchFamily="18" charset="0"/>
              </a:rPr>
              <a:t>Males may be shaved but </a:t>
            </a:r>
            <a:r>
              <a:rPr lang="en-US" sz="2400" dirty="0" smtClean="0">
                <a:solidFill>
                  <a:schemeClr val="tx2">
                    <a:lumMod val="90000"/>
                  </a:schemeClr>
                </a:solidFill>
                <a:cs typeface="Times New Roman" pitchFamily="18" charset="0"/>
              </a:rPr>
              <a:t>use care not to cut pilot balloon</a:t>
            </a:r>
          </a:p>
          <a:p>
            <a:pPr eaLnBrk="1" hangingPunct="1">
              <a:lnSpc>
                <a:spcPct val="80000"/>
              </a:lnSpc>
            </a:pPr>
            <a:endParaRPr lang="en-US" sz="2400" dirty="0" smtClean="0">
              <a:solidFill>
                <a:srgbClr val="FF0000"/>
              </a:solidFill>
              <a:cs typeface="Times New Roman" pitchFamily="18" charset="0"/>
            </a:endParaRPr>
          </a:p>
          <a:p>
            <a:pPr eaLnBrk="1" hangingPunct="1">
              <a:lnSpc>
                <a:spcPct val="80000"/>
              </a:lnSpc>
            </a:pPr>
            <a:r>
              <a:rPr lang="en-US" sz="2400" dirty="0" smtClean="0">
                <a:cs typeface="Times New Roman" pitchFamily="18" charset="0"/>
              </a:rPr>
              <a:t>Apply tincture of </a:t>
            </a:r>
            <a:r>
              <a:rPr lang="en-US" sz="2400" dirty="0" smtClean="0">
                <a:cs typeface="Times New Roman" pitchFamily="18" charset="0"/>
              </a:rPr>
              <a:t>benzoin </a:t>
            </a:r>
            <a:r>
              <a:rPr lang="en-US" sz="2400" dirty="0" smtClean="0">
                <a:cs typeface="Times New Roman" pitchFamily="18" charset="0"/>
              </a:rPr>
              <a:t>on gauze then dab on face</a:t>
            </a:r>
          </a:p>
          <a:p>
            <a:pPr eaLnBrk="1" hangingPunct="1">
              <a:lnSpc>
                <a:spcPct val="80000"/>
              </a:lnSpc>
            </a:pPr>
            <a:endParaRPr lang="en-US" sz="2400" dirty="0" smtClean="0">
              <a:cs typeface="Times New Roman" pitchFamily="18" charset="0"/>
            </a:endParaRPr>
          </a:p>
          <a:p>
            <a:pPr eaLnBrk="1" hangingPunct="1">
              <a:lnSpc>
                <a:spcPct val="80000"/>
              </a:lnSpc>
            </a:pPr>
            <a:r>
              <a:rPr lang="en-US" sz="2400" dirty="0" smtClean="0">
                <a:cs typeface="Times New Roman" pitchFamily="18" charset="0"/>
              </a:rPr>
              <a:t>Re-tape tube and verify correct depth</a:t>
            </a:r>
            <a:r>
              <a:rPr lang="en-US" sz="2400" dirty="0" smtClean="0"/>
              <a:t> </a:t>
            </a:r>
          </a:p>
        </p:txBody>
      </p:sp>
    </p:spTree>
    <p:custDataLst>
      <p:tags r:id="rId1"/>
    </p:custDataLst>
    <p:extLst>
      <p:ext uri="{BB962C8B-B14F-4D97-AF65-F5344CB8AC3E}">
        <p14:creationId xmlns:p14="http://schemas.microsoft.com/office/powerpoint/2010/main" val="14579426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685800" y="609600"/>
            <a:ext cx="7772400" cy="609600"/>
          </a:xfrm>
        </p:spPr>
        <p:txBody>
          <a:bodyPr>
            <a:normAutofit fontScale="90000"/>
          </a:bodyPr>
          <a:lstStyle/>
          <a:p>
            <a:pPr eaLnBrk="1" hangingPunct="1"/>
            <a:r>
              <a:rPr lang="en-US" smtClean="0"/>
              <a:t>Lab Chapter 22.3</a:t>
            </a:r>
          </a:p>
        </p:txBody>
      </p:sp>
      <p:sp>
        <p:nvSpPr>
          <p:cNvPr id="155651" name="Rectangle 3"/>
          <p:cNvSpPr>
            <a:spLocks noGrp="1" noChangeArrowheads="1"/>
          </p:cNvSpPr>
          <p:nvPr>
            <p:ph idx="1"/>
          </p:nvPr>
        </p:nvSpPr>
        <p:spPr>
          <a:xfrm>
            <a:off x="304800" y="1828800"/>
            <a:ext cx="8610600" cy="4876800"/>
          </a:xfrm>
        </p:spPr>
        <p:txBody>
          <a:bodyPr/>
          <a:lstStyle/>
          <a:p>
            <a:pPr lvl="1" eaLnBrk="1" hangingPunct="1">
              <a:buFont typeface="Wingdings" pitchFamily="2" charset="2"/>
              <a:buNone/>
            </a:pPr>
            <a:endParaRPr lang="en-US" sz="3100" b="1" smtClean="0"/>
          </a:p>
          <a:p>
            <a:pPr eaLnBrk="1" hangingPunct="1"/>
            <a:r>
              <a:rPr lang="en-US" sz="3100" smtClean="0"/>
              <a:t>Do Exercise 22.3 –</a:t>
            </a:r>
            <a:r>
              <a:rPr lang="en-US" sz="3100" b="1" smtClean="0"/>
              <a:t> </a:t>
            </a:r>
            <a:r>
              <a:rPr lang="en-US" sz="3100" i="1" smtClean="0"/>
              <a:t>Securing an Endotracheal Tube</a:t>
            </a:r>
          </a:p>
          <a:p>
            <a:pPr lvl="1" eaLnBrk="1" hangingPunct="1"/>
            <a:r>
              <a:rPr lang="en-US" sz="3200" i="1" smtClean="0"/>
              <a:t>NOTE:  Do not use OPA as a bite block</a:t>
            </a:r>
          </a:p>
        </p:txBody>
      </p:sp>
    </p:spTree>
    <p:custDataLst>
      <p:tags r:id="rId1"/>
    </p:custDataLst>
    <p:extLst>
      <p:ext uri="{BB962C8B-B14F-4D97-AF65-F5344CB8AC3E}">
        <p14:creationId xmlns:p14="http://schemas.microsoft.com/office/powerpoint/2010/main" val="408603609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ctrTitle"/>
          </p:nvPr>
        </p:nvSpPr>
        <p:spPr/>
        <p:txBody>
          <a:bodyPr>
            <a:normAutofit fontScale="90000"/>
          </a:bodyPr>
          <a:lstStyle/>
          <a:p>
            <a:pPr eaLnBrk="1" hangingPunct="1"/>
            <a:r>
              <a:rPr lang="en-US" dirty="0"/>
              <a:t>Ventilator Associated Pneumonia (VAP)</a:t>
            </a:r>
            <a:br>
              <a:rPr lang="en-US" dirty="0"/>
            </a:br>
            <a:endParaRPr lang="en-US" dirty="0" smtClean="0"/>
          </a:p>
        </p:txBody>
      </p:sp>
    </p:spTree>
    <p:custDataLst>
      <p:tags r:id="rId1"/>
    </p:custDataLst>
    <p:extLst>
      <p:ext uri="{BB962C8B-B14F-4D97-AF65-F5344CB8AC3E}">
        <p14:creationId xmlns:p14="http://schemas.microsoft.com/office/powerpoint/2010/main" val="374826911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smtClean="0"/>
              <a:t>RESOURCES</a:t>
            </a:r>
          </a:p>
        </p:txBody>
      </p:sp>
      <p:sp>
        <p:nvSpPr>
          <p:cNvPr id="7171" name="Rectangle 3"/>
          <p:cNvSpPr>
            <a:spLocks noGrp="1" noChangeArrowheads="1"/>
          </p:cNvSpPr>
          <p:nvPr>
            <p:ph idx="1"/>
          </p:nvPr>
        </p:nvSpPr>
        <p:spPr>
          <a:xfrm>
            <a:off x="685800" y="1752600"/>
            <a:ext cx="8077200" cy="4876800"/>
          </a:xfrm>
        </p:spPr>
        <p:txBody>
          <a:bodyPr/>
          <a:lstStyle/>
          <a:p>
            <a:pPr eaLnBrk="1" hangingPunct="1"/>
            <a:r>
              <a:rPr lang="en-US" sz="2800" b="1" dirty="0" smtClean="0"/>
              <a:t>AARC</a:t>
            </a:r>
            <a:r>
              <a:rPr lang="en-US" sz="2800" dirty="0" smtClean="0"/>
              <a:t>-Clinical Practice Guidelines:</a:t>
            </a:r>
          </a:p>
          <a:p>
            <a:pPr lvl="1" eaLnBrk="1" hangingPunct="1"/>
            <a:r>
              <a:rPr lang="en-US" sz="2400" i="1" dirty="0" smtClean="0"/>
              <a:t>“These AARC’s guidelines enhance respiratory practice and provide a framework for RT protocols. “</a:t>
            </a:r>
          </a:p>
          <a:p>
            <a:pPr lvl="1" eaLnBrk="1" hangingPunct="1"/>
            <a:endParaRPr lang="en-US" sz="2400" i="1" dirty="0" smtClean="0"/>
          </a:p>
          <a:p>
            <a:pPr lvl="2" eaLnBrk="1" hangingPunct="1"/>
            <a:r>
              <a:rPr lang="en-US" dirty="0" smtClean="0"/>
              <a:t>Endotracheal Suctioning of Mechanically Ventilated Patients with Artificial Airways (revised 2010)</a:t>
            </a:r>
          </a:p>
          <a:p>
            <a:pPr lvl="2" eaLnBrk="1" hangingPunct="1"/>
            <a:r>
              <a:rPr lang="en-US" dirty="0" smtClean="0"/>
              <a:t>Nasotracheal Suctioning</a:t>
            </a:r>
          </a:p>
          <a:p>
            <a:pPr lvl="2" eaLnBrk="1" hangingPunct="1"/>
            <a:r>
              <a:rPr lang="en-US" dirty="0" smtClean="0"/>
              <a:t>Management of Airway Emergencies</a:t>
            </a:r>
          </a:p>
          <a:p>
            <a:pPr lvl="2" eaLnBrk="1" hangingPunct="1"/>
            <a:r>
              <a:rPr lang="en-US" dirty="0" smtClean="0"/>
              <a:t>Removal of the Endotracheal Tube (</a:t>
            </a:r>
            <a:r>
              <a:rPr lang="en-US" i="1" dirty="0" smtClean="0"/>
              <a:t>revised 2007</a:t>
            </a:r>
            <a:r>
              <a:rPr lang="en-US" dirty="0" smtClean="0"/>
              <a:t>)</a:t>
            </a:r>
          </a:p>
          <a:p>
            <a:pPr lvl="2" eaLnBrk="1" hangingPunct="1"/>
            <a:r>
              <a:rPr lang="en-US" dirty="0" smtClean="0"/>
              <a:t>Bronchoscopy Assisting</a:t>
            </a:r>
          </a:p>
        </p:txBody>
      </p:sp>
    </p:spTree>
    <p:custDataLst>
      <p:tags r:id="rId1"/>
    </p:custDataLst>
    <p:extLst>
      <p:ext uri="{BB962C8B-B14F-4D97-AF65-F5344CB8AC3E}">
        <p14:creationId xmlns:p14="http://schemas.microsoft.com/office/powerpoint/2010/main" val="206272632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5" name="Rectangle 3"/>
          <p:cNvSpPr>
            <a:spLocks noGrp="1" noChangeArrowheads="1"/>
          </p:cNvSpPr>
          <p:nvPr>
            <p:ph type="title"/>
          </p:nvPr>
        </p:nvSpPr>
        <p:spPr>
          <a:xfrm>
            <a:off x="304800" y="457200"/>
            <a:ext cx="8534400" cy="1371600"/>
          </a:xfrm>
        </p:spPr>
        <p:txBody>
          <a:bodyPr/>
          <a:lstStyle/>
          <a:p>
            <a:pPr marL="838200" indent="-838200" algn="l" eaLnBrk="1" hangingPunct="1"/>
            <a:r>
              <a:rPr lang="en-US" sz="4000" dirty="0" smtClean="0"/>
              <a:t>Nosocomial Infections</a:t>
            </a:r>
          </a:p>
        </p:txBody>
      </p:sp>
      <p:sp>
        <p:nvSpPr>
          <p:cNvPr id="1321986" name="Rectangle 2"/>
          <p:cNvSpPr>
            <a:spLocks noGrp="1" noChangeArrowheads="1"/>
          </p:cNvSpPr>
          <p:nvPr>
            <p:ph idx="1"/>
          </p:nvPr>
        </p:nvSpPr>
        <p:spPr>
          <a:xfrm>
            <a:off x="685800" y="1752600"/>
            <a:ext cx="7772400" cy="4648200"/>
          </a:xfrm>
        </p:spPr>
        <p:txBody>
          <a:bodyPr/>
          <a:lstStyle/>
          <a:p>
            <a:pPr eaLnBrk="1" hangingPunct="1">
              <a:lnSpc>
                <a:spcPct val="80000"/>
              </a:lnSpc>
            </a:pPr>
            <a:r>
              <a:rPr lang="en-US" sz="2800" dirty="0" smtClean="0"/>
              <a:t>Statistics:</a:t>
            </a:r>
          </a:p>
          <a:p>
            <a:pPr eaLnBrk="1" hangingPunct="1">
              <a:lnSpc>
                <a:spcPct val="80000"/>
              </a:lnSpc>
            </a:pPr>
            <a:endParaRPr lang="en-US" sz="2800" dirty="0" smtClean="0"/>
          </a:p>
          <a:p>
            <a:pPr lvl="1" eaLnBrk="1" hangingPunct="1">
              <a:lnSpc>
                <a:spcPct val="80000"/>
              </a:lnSpc>
            </a:pPr>
            <a:r>
              <a:rPr lang="en-US" dirty="0" smtClean="0"/>
              <a:t>Nearly </a:t>
            </a:r>
            <a:r>
              <a:rPr lang="en-US" u="sng" dirty="0" smtClean="0"/>
              <a:t>2 million</a:t>
            </a:r>
            <a:r>
              <a:rPr lang="en-US" dirty="0" smtClean="0"/>
              <a:t> patients in U.S. hospitals get a healthcare-associated infection (HAI) each year. </a:t>
            </a:r>
            <a:r>
              <a:rPr lang="en-US" sz="2000" i="1" dirty="0" smtClean="0"/>
              <a:t>(5% – 10% of all admissions)</a:t>
            </a:r>
          </a:p>
          <a:p>
            <a:pPr lvl="1" eaLnBrk="1" hangingPunct="1">
              <a:lnSpc>
                <a:spcPct val="80000"/>
              </a:lnSpc>
            </a:pPr>
            <a:endParaRPr lang="en-US" sz="2400" dirty="0" smtClean="0"/>
          </a:p>
          <a:p>
            <a:pPr lvl="2" eaLnBrk="1" hangingPunct="1">
              <a:lnSpc>
                <a:spcPct val="80000"/>
              </a:lnSpc>
            </a:pPr>
            <a:r>
              <a:rPr lang="en-US" sz="2000" dirty="0" smtClean="0"/>
              <a:t>40% of these infections are respiratory infections</a:t>
            </a:r>
          </a:p>
          <a:p>
            <a:pPr lvl="2" eaLnBrk="1" hangingPunct="1">
              <a:lnSpc>
                <a:spcPct val="80000"/>
              </a:lnSpc>
            </a:pPr>
            <a:endParaRPr lang="en-US" sz="2000" dirty="0" smtClean="0"/>
          </a:p>
          <a:p>
            <a:pPr lvl="2" eaLnBrk="1" hangingPunct="1">
              <a:lnSpc>
                <a:spcPct val="80000"/>
              </a:lnSpc>
            </a:pPr>
            <a:r>
              <a:rPr lang="en-US" sz="2000" dirty="0" smtClean="0"/>
              <a:t>86% of these respiratory infections are linked to mechanical ventilation/tracheal airways and are called </a:t>
            </a:r>
            <a:r>
              <a:rPr lang="en-US" sz="2000" u="sng" dirty="0" smtClean="0"/>
              <a:t>Ventilator Associated Pneumonia</a:t>
            </a:r>
            <a:r>
              <a:rPr lang="en-US" sz="2000" dirty="0" smtClean="0"/>
              <a:t> (VAP) </a:t>
            </a:r>
          </a:p>
          <a:p>
            <a:pPr lvl="2" eaLnBrk="1" hangingPunct="1">
              <a:lnSpc>
                <a:spcPct val="80000"/>
              </a:lnSpc>
            </a:pPr>
            <a:endParaRPr lang="en-US" sz="2000" dirty="0" smtClean="0"/>
          </a:p>
          <a:p>
            <a:pPr lvl="2" eaLnBrk="1" hangingPunct="1">
              <a:lnSpc>
                <a:spcPct val="80000"/>
              </a:lnSpc>
            </a:pPr>
            <a:r>
              <a:rPr lang="en-US" sz="2000" dirty="0" smtClean="0"/>
              <a:t>VAP is second most common nosocomial infection in US</a:t>
            </a:r>
          </a:p>
          <a:p>
            <a:pPr lvl="2" eaLnBrk="1" hangingPunct="1">
              <a:lnSpc>
                <a:spcPct val="80000"/>
              </a:lnSpc>
            </a:pPr>
            <a:endParaRPr lang="en-US" sz="2000" dirty="0" smtClean="0"/>
          </a:p>
        </p:txBody>
      </p:sp>
    </p:spTree>
    <p:custDataLst>
      <p:tags r:id="rId1"/>
    </p:custDataLst>
    <p:extLst>
      <p:ext uri="{BB962C8B-B14F-4D97-AF65-F5344CB8AC3E}">
        <p14:creationId xmlns:p14="http://schemas.microsoft.com/office/powerpoint/2010/main" val="50010586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pPr algn="l"/>
            <a:r>
              <a:rPr lang="en-US" dirty="0" smtClean="0"/>
              <a:t>Nosocomial Infections</a:t>
            </a:r>
          </a:p>
        </p:txBody>
      </p:sp>
      <p:sp>
        <p:nvSpPr>
          <p:cNvPr id="162819" name="Content Placeholder 2"/>
          <p:cNvSpPr>
            <a:spLocks noGrp="1"/>
          </p:cNvSpPr>
          <p:nvPr>
            <p:ph idx="1"/>
          </p:nvPr>
        </p:nvSpPr>
        <p:spPr>
          <a:xfrm>
            <a:off x="685800" y="2362200"/>
            <a:ext cx="7772400" cy="3733800"/>
          </a:xfrm>
        </p:spPr>
        <p:txBody>
          <a:bodyPr>
            <a:normAutofit lnSpcReduction="10000"/>
          </a:bodyPr>
          <a:lstStyle/>
          <a:p>
            <a:pPr marL="0" indent="0" algn="ctr">
              <a:buFontTx/>
              <a:buNone/>
            </a:pPr>
            <a:r>
              <a:rPr lang="en-US" sz="4000" i="1" dirty="0" smtClean="0">
                <a:solidFill>
                  <a:srgbClr val="FF0000"/>
                </a:solidFill>
              </a:rPr>
              <a:t>“Aspiration of oral and/or gastric secretions is the primary route of bacteria entry into the lungs and is believe to be the </a:t>
            </a:r>
            <a:r>
              <a:rPr lang="en-US" sz="4000" b="1" i="1" dirty="0" smtClean="0">
                <a:solidFill>
                  <a:srgbClr val="FF0000"/>
                </a:solidFill>
              </a:rPr>
              <a:t>primary factor </a:t>
            </a:r>
            <a:r>
              <a:rPr lang="en-US" sz="4000" i="1" dirty="0" smtClean="0">
                <a:solidFill>
                  <a:srgbClr val="FF0000"/>
                </a:solidFill>
              </a:rPr>
              <a:t>in the </a:t>
            </a:r>
          </a:p>
          <a:p>
            <a:pPr marL="0" indent="0" algn="ctr">
              <a:buFontTx/>
              <a:buNone/>
            </a:pPr>
            <a:r>
              <a:rPr lang="en-US" sz="4000" i="1" dirty="0" smtClean="0">
                <a:solidFill>
                  <a:srgbClr val="FF0000"/>
                </a:solidFill>
              </a:rPr>
              <a:t>development of VAP”</a:t>
            </a:r>
          </a:p>
        </p:txBody>
      </p:sp>
    </p:spTree>
    <p:custDataLst>
      <p:tags r:id="rId1"/>
    </p:custDataLst>
    <p:extLst>
      <p:ext uri="{BB962C8B-B14F-4D97-AF65-F5344CB8AC3E}">
        <p14:creationId xmlns:p14="http://schemas.microsoft.com/office/powerpoint/2010/main" val="318970545"/>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3010" name="Rectangle 2"/>
          <p:cNvSpPr>
            <a:spLocks noGrp="1" noChangeArrowheads="1"/>
          </p:cNvSpPr>
          <p:nvPr>
            <p:ph type="title"/>
          </p:nvPr>
        </p:nvSpPr>
        <p:spPr>
          <a:xfrm>
            <a:off x="304800" y="685800"/>
            <a:ext cx="8534400" cy="838200"/>
          </a:xfrm>
        </p:spPr>
        <p:txBody>
          <a:bodyPr/>
          <a:lstStyle/>
          <a:p>
            <a:pPr algn="l" eaLnBrk="1" hangingPunct="1">
              <a:buFont typeface="Wingdings" pitchFamily="2" charset="2"/>
              <a:buNone/>
            </a:pPr>
            <a:r>
              <a:rPr lang="en-US" sz="3900" dirty="0" smtClean="0"/>
              <a:t>Ventilator Associated Pneumonia</a:t>
            </a:r>
          </a:p>
        </p:txBody>
      </p:sp>
      <p:sp>
        <p:nvSpPr>
          <p:cNvPr id="1323011" name="Rectangle 3"/>
          <p:cNvSpPr>
            <a:spLocks noGrp="1" noChangeArrowheads="1"/>
          </p:cNvSpPr>
          <p:nvPr>
            <p:ph idx="1"/>
          </p:nvPr>
        </p:nvSpPr>
        <p:spPr>
          <a:xfrm>
            <a:off x="533400" y="1828800"/>
            <a:ext cx="8153400" cy="4724400"/>
          </a:xfrm>
        </p:spPr>
        <p:txBody>
          <a:bodyPr/>
          <a:lstStyle/>
          <a:p>
            <a:pPr eaLnBrk="1" hangingPunct="1">
              <a:lnSpc>
                <a:spcPct val="90000"/>
              </a:lnSpc>
            </a:pPr>
            <a:r>
              <a:rPr lang="en-US" sz="3000" dirty="0" smtClean="0"/>
              <a:t>Statistics:</a:t>
            </a:r>
          </a:p>
          <a:p>
            <a:pPr eaLnBrk="1" hangingPunct="1">
              <a:lnSpc>
                <a:spcPct val="90000"/>
              </a:lnSpc>
            </a:pPr>
            <a:endParaRPr lang="en-US" sz="3000" dirty="0" smtClean="0"/>
          </a:p>
          <a:p>
            <a:pPr lvl="1" eaLnBrk="1" hangingPunct="1">
              <a:lnSpc>
                <a:spcPct val="90000"/>
              </a:lnSpc>
            </a:pPr>
            <a:r>
              <a:rPr lang="en-US" sz="2600" dirty="0" smtClean="0"/>
              <a:t>According to the AJCC,  Ventilator Associated Pneumonia occurs in up to 65% of ventilated critical care patients.</a:t>
            </a:r>
          </a:p>
          <a:p>
            <a:pPr lvl="1" eaLnBrk="1" hangingPunct="1">
              <a:lnSpc>
                <a:spcPct val="90000"/>
              </a:lnSpc>
            </a:pPr>
            <a:endParaRPr lang="en-US" sz="2600" dirty="0" smtClean="0"/>
          </a:p>
          <a:p>
            <a:pPr lvl="1" eaLnBrk="1" hangingPunct="1">
              <a:lnSpc>
                <a:spcPct val="90000"/>
              </a:lnSpc>
            </a:pPr>
            <a:r>
              <a:rPr lang="en-US" sz="2600" dirty="0" smtClean="0"/>
              <a:t>VAP is associated with increases in patient ICU time by up to 22 days</a:t>
            </a:r>
          </a:p>
          <a:p>
            <a:pPr lvl="2" eaLnBrk="1" hangingPunct="1">
              <a:lnSpc>
                <a:spcPct val="90000"/>
              </a:lnSpc>
            </a:pPr>
            <a:endParaRPr lang="en-US" sz="2600" dirty="0" smtClean="0"/>
          </a:p>
          <a:p>
            <a:pPr lvl="1" eaLnBrk="1" hangingPunct="1">
              <a:lnSpc>
                <a:spcPct val="90000"/>
              </a:lnSpc>
            </a:pPr>
            <a:r>
              <a:rPr lang="en-US" sz="2600" dirty="0" smtClean="0"/>
              <a:t>Each incident of VAP is estimated to increase cost by as much as $40,000</a:t>
            </a:r>
          </a:p>
        </p:txBody>
      </p:sp>
    </p:spTree>
    <p:custDataLst>
      <p:tags r:id="rId1"/>
    </p:custDataLst>
    <p:extLst>
      <p:ext uri="{BB962C8B-B14F-4D97-AF65-F5344CB8AC3E}">
        <p14:creationId xmlns:p14="http://schemas.microsoft.com/office/powerpoint/2010/main" val="333207746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4034" name="Rectangle 2"/>
          <p:cNvSpPr>
            <a:spLocks noGrp="1" noChangeArrowheads="1"/>
          </p:cNvSpPr>
          <p:nvPr>
            <p:ph type="title"/>
          </p:nvPr>
        </p:nvSpPr>
        <p:spPr>
          <a:xfrm>
            <a:off x="304800" y="838200"/>
            <a:ext cx="8534400" cy="1143000"/>
          </a:xfrm>
        </p:spPr>
        <p:txBody>
          <a:bodyPr/>
          <a:lstStyle/>
          <a:p>
            <a:pPr algn="l" eaLnBrk="1" hangingPunct="1">
              <a:buFont typeface="Wingdings" pitchFamily="2" charset="2"/>
              <a:buNone/>
            </a:pPr>
            <a:r>
              <a:rPr lang="en-US" sz="3900" smtClean="0"/>
              <a:t>Ventilator Associated Pneumonia</a:t>
            </a:r>
          </a:p>
        </p:txBody>
      </p:sp>
      <p:sp>
        <p:nvSpPr>
          <p:cNvPr id="1324035" name="Rectangle 3"/>
          <p:cNvSpPr>
            <a:spLocks noGrp="1" noChangeArrowheads="1"/>
          </p:cNvSpPr>
          <p:nvPr>
            <p:ph idx="1"/>
          </p:nvPr>
        </p:nvSpPr>
        <p:spPr/>
        <p:txBody>
          <a:bodyPr/>
          <a:lstStyle/>
          <a:p>
            <a:pPr lvl="1" eaLnBrk="1" hangingPunct="1">
              <a:lnSpc>
                <a:spcPct val="90000"/>
              </a:lnSpc>
              <a:buFont typeface="Wingdings" pitchFamily="2" charset="2"/>
              <a:buNone/>
            </a:pPr>
            <a:endParaRPr lang="en-US" sz="2400" dirty="0" smtClean="0"/>
          </a:p>
          <a:p>
            <a:pPr eaLnBrk="1" hangingPunct="1">
              <a:lnSpc>
                <a:spcPct val="90000"/>
              </a:lnSpc>
            </a:pPr>
            <a:r>
              <a:rPr lang="en-US" sz="2800" dirty="0" smtClean="0"/>
              <a:t>Statistics:</a:t>
            </a:r>
          </a:p>
          <a:p>
            <a:pPr eaLnBrk="1" hangingPunct="1">
              <a:lnSpc>
                <a:spcPct val="90000"/>
              </a:lnSpc>
            </a:pPr>
            <a:endParaRPr lang="en-US" sz="2800" dirty="0" smtClean="0"/>
          </a:p>
          <a:p>
            <a:pPr lvl="1" eaLnBrk="1" hangingPunct="1">
              <a:lnSpc>
                <a:spcPct val="90000"/>
              </a:lnSpc>
            </a:pPr>
            <a:r>
              <a:rPr lang="en-US" sz="2400" dirty="0" smtClean="0"/>
              <a:t>About 90,000+ will die annually as a result of VAP</a:t>
            </a:r>
          </a:p>
          <a:p>
            <a:pPr eaLnBrk="1" hangingPunct="1">
              <a:lnSpc>
                <a:spcPct val="90000"/>
              </a:lnSpc>
            </a:pPr>
            <a:endParaRPr lang="en-US" sz="2800" dirty="0" smtClean="0"/>
          </a:p>
          <a:p>
            <a:pPr lvl="1" eaLnBrk="1" hangingPunct="1">
              <a:lnSpc>
                <a:spcPct val="90000"/>
              </a:lnSpc>
            </a:pPr>
            <a:r>
              <a:rPr lang="en-US" sz="2400" dirty="0" smtClean="0"/>
              <a:t>VAP may account for 60% of all deaths due to Healthcare-Associated Infections (HAI)</a:t>
            </a:r>
          </a:p>
          <a:p>
            <a:pPr lvl="1" eaLnBrk="1" hangingPunct="1">
              <a:lnSpc>
                <a:spcPct val="90000"/>
              </a:lnSpc>
            </a:pPr>
            <a:endParaRPr lang="en-US" sz="2400" dirty="0" smtClean="0"/>
          </a:p>
          <a:p>
            <a:pPr lvl="1" eaLnBrk="1" hangingPunct="1">
              <a:lnSpc>
                <a:spcPct val="90000"/>
              </a:lnSpc>
            </a:pPr>
            <a:r>
              <a:rPr lang="en-US" sz="2400" dirty="0" smtClean="0"/>
              <a:t>Mortality that is directly attributable to VAP is estimated to be as high as 27.1%</a:t>
            </a:r>
          </a:p>
        </p:txBody>
      </p:sp>
    </p:spTree>
    <p:custDataLst>
      <p:tags r:id="rId1"/>
    </p:custDataLst>
    <p:extLst>
      <p:ext uri="{BB962C8B-B14F-4D97-AF65-F5344CB8AC3E}">
        <p14:creationId xmlns:p14="http://schemas.microsoft.com/office/powerpoint/2010/main" val="425724480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85800" y="990600"/>
            <a:ext cx="7772400" cy="4876800"/>
          </a:xfrm>
        </p:spPr>
        <p:txBody>
          <a:bodyPr/>
          <a:lstStyle/>
          <a:p>
            <a:pPr algn="l" eaLnBrk="1" hangingPunct="1"/>
            <a:r>
              <a:rPr lang="en-US" sz="4000" dirty="0" smtClean="0"/>
              <a:t>What can we do about VAP????</a:t>
            </a:r>
            <a:br>
              <a:rPr lang="en-US" sz="4000" dirty="0" smtClean="0"/>
            </a:br>
            <a:r>
              <a:rPr lang="en-US" sz="2400" dirty="0" smtClean="0"/>
              <a:t/>
            </a:r>
            <a:br>
              <a:rPr lang="en-US" sz="2400" dirty="0" smtClean="0"/>
            </a:br>
            <a:r>
              <a:rPr lang="en-US" sz="2400" dirty="0" smtClean="0"/>
              <a:t>1.  Read: </a:t>
            </a:r>
            <a:r>
              <a:rPr lang="en-US" sz="2400" dirty="0" err="1" smtClean="0"/>
              <a:t>Pilbeam</a:t>
            </a:r>
            <a:r>
              <a:rPr lang="en-US" sz="2400" dirty="0" smtClean="0"/>
              <a:t> Chapter 17: pages </a:t>
            </a:r>
            <a:r>
              <a:rPr lang="en-US" sz="2400" dirty="0" smtClean="0"/>
              <a:t>294-305</a:t>
            </a:r>
            <a:r>
              <a:rPr lang="en-US" sz="2400" dirty="0" smtClean="0"/>
              <a:t/>
            </a:r>
            <a:br>
              <a:rPr lang="en-US" sz="2400" dirty="0" smtClean="0"/>
            </a:br>
            <a:r>
              <a:rPr lang="en-US" sz="2400" dirty="0" smtClean="0"/>
              <a:t/>
            </a:r>
            <a:br>
              <a:rPr lang="en-US" sz="2400" dirty="0" smtClean="0"/>
            </a:br>
            <a:r>
              <a:rPr lang="en-US" sz="2400" dirty="0" smtClean="0"/>
              <a:t>2.  Watch AARC Professor’s Rounds DVD:  </a:t>
            </a:r>
            <a:r>
              <a:rPr lang="en-US" sz="2400" i="1" dirty="0" smtClean="0"/>
              <a:t>Minimizing     </a:t>
            </a:r>
            <a:br>
              <a:rPr lang="en-US" sz="2400" i="1" dirty="0" smtClean="0"/>
            </a:br>
            <a:r>
              <a:rPr lang="en-US" sz="2400" i="1" dirty="0" smtClean="0"/>
              <a:t>      VAP in 2011 – How Respiratory Therapists Can </a:t>
            </a:r>
            <a:br>
              <a:rPr lang="en-US" sz="2400" i="1" dirty="0" smtClean="0"/>
            </a:br>
            <a:r>
              <a:rPr lang="en-US" sz="2400" i="1" dirty="0" smtClean="0"/>
              <a:t>       Contribute</a:t>
            </a:r>
            <a:br>
              <a:rPr lang="en-US" sz="2400" i="1" dirty="0" smtClean="0"/>
            </a:br>
            <a:r>
              <a:rPr lang="en-US" sz="2400" dirty="0" smtClean="0"/>
              <a:t/>
            </a:r>
            <a:br>
              <a:rPr lang="en-US" sz="2400" dirty="0" smtClean="0"/>
            </a:br>
            <a:r>
              <a:rPr lang="en-US" sz="2400" dirty="0" smtClean="0"/>
              <a:t>3.  Take post DVD quiz</a:t>
            </a:r>
            <a:br>
              <a:rPr lang="en-US" sz="2400" dirty="0" smtClean="0"/>
            </a:br>
            <a:endParaRPr lang="en-US" sz="2400" dirty="0" smtClean="0"/>
          </a:p>
        </p:txBody>
      </p:sp>
    </p:spTree>
    <p:custDataLst>
      <p:tags r:id="rId1"/>
    </p:custDataLst>
    <p:extLst>
      <p:ext uri="{BB962C8B-B14F-4D97-AF65-F5344CB8AC3E}">
        <p14:creationId xmlns:p14="http://schemas.microsoft.com/office/powerpoint/2010/main" val="3758376871"/>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685800" y="609600"/>
            <a:ext cx="7772400" cy="762000"/>
          </a:xfrm>
        </p:spPr>
        <p:txBody>
          <a:bodyPr/>
          <a:lstStyle/>
          <a:p>
            <a:pPr eaLnBrk="1" hangingPunct="1"/>
            <a:r>
              <a:rPr lang="en-US" smtClean="0"/>
              <a:t>Strategies for VAP Prevention</a:t>
            </a:r>
          </a:p>
        </p:txBody>
      </p:sp>
      <p:sp>
        <p:nvSpPr>
          <p:cNvPr id="117763" name="Rectangle 3"/>
          <p:cNvSpPr>
            <a:spLocks noGrp="1" noChangeArrowheads="1"/>
          </p:cNvSpPr>
          <p:nvPr>
            <p:ph idx="1"/>
          </p:nvPr>
        </p:nvSpPr>
        <p:spPr>
          <a:xfrm>
            <a:off x="685800" y="1981200"/>
            <a:ext cx="7772400" cy="4648200"/>
          </a:xfrm>
        </p:spPr>
        <p:txBody>
          <a:bodyPr/>
          <a:lstStyle/>
          <a:p>
            <a:pPr eaLnBrk="1" hangingPunct="1">
              <a:lnSpc>
                <a:spcPct val="80000"/>
              </a:lnSpc>
              <a:buFontTx/>
              <a:buNone/>
              <a:defRPr/>
            </a:pPr>
            <a:r>
              <a:rPr lang="en-US" sz="2600" dirty="0" smtClean="0"/>
              <a:t>1.  GENERAL STRATEGIES</a:t>
            </a:r>
          </a:p>
          <a:p>
            <a:pPr eaLnBrk="1" hangingPunct="1">
              <a:lnSpc>
                <a:spcPct val="80000"/>
              </a:lnSpc>
              <a:defRPr/>
            </a:pPr>
            <a:endParaRPr lang="en-US" sz="2000" dirty="0" smtClean="0"/>
          </a:p>
          <a:p>
            <a:pPr lvl="1" eaLnBrk="1" hangingPunct="1">
              <a:lnSpc>
                <a:spcPct val="80000"/>
              </a:lnSpc>
              <a:defRPr/>
            </a:pPr>
            <a:r>
              <a:rPr lang="en-US" sz="2200" dirty="0" smtClean="0"/>
              <a:t>Manage </a:t>
            </a:r>
            <a:r>
              <a:rPr lang="en-US" sz="2200" b="1" dirty="0" smtClean="0"/>
              <a:t>health care associated infection (HAI)</a:t>
            </a:r>
            <a:r>
              <a:rPr lang="en-US" sz="2200" dirty="0" smtClean="0"/>
              <a:t>. as </a:t>
            </a:r>
            <a:r>
              <a:rPr lang="en-US" sz="2200" dirty="0" smtClean="0">
                <a:solidFill>
                  <a:schemeClr val="tx2">
                    <a:lumMod val="90000"/>
                  </a:schemeClr>
                </a:solidFill>
              </a:rPr>
              <a:t>sentinel events</a:t>
            </a:r>
          </a:p>
          <a:p>
            <a:pPr lvl="1" eaLnBrk="1" hangingPunct="1">
              <a:lnSpc>
                <a:spcPct val="80000"/>
              </a:lnSpc>
              <a:defRPr/>
            </a:pPr>
            <a:endParaRPr lang="en-US" sz="2200" dirty="0" smtClean="0">
              <a:solidFill>
                <a:srgbClr val="FF0000"/>
              </a:solidFill>
            </a:endParaRPr>
          </a:p>
          <a:p>
            <a:pPr lvl="1" eaLnBrk="1" hangingPunct="1">
              <a:lnSpc>
                <a:spcPct val="80000"/>
              </a:lnSpc>
              <a:defRPr/>
            </a:pPr>
            <a:r>
              <a:rPr lang="en-US" sz="2200" dirty="0" smtClean="0"/>
              <a:t>Educate healthcare providers</a:t>
            </a:r>
          </a:p>
          <a:p>
            <a:pPr lvl="1" eaLnBrk="1" hangingPunct="1">
              <a:lnSpc>
                <a:spcPct val="80000"/>
              </a:lnSpc>
              <a:defRPr/>
            </a:pPr>
            <a:endParaRPr lang="en-US" sz="2000" dirty="0" smtClean="0"/>
          </a:p>
          <a:p>
            <a:pPr lvl="1" eaLnBrk="1" hangingPunct="1">
              <a:lnSpc>
                <a:spcPct val="80000"/>
              </a:lnSpc>
              <a:defRPr/>
            </a:pPr>
            <a:r>
              <a:rPr lang="en-US" sz="2200" dirty="0" smtClean="0"/>
              <a:t>Conduct surveillance for VAP</a:t>
            </a:r>
          </a:p>
          <a:p>
            <a:pPr lvl="2" eaLnBrk="1" hangingPunct="1">
              <a:lnSpc>
                <a:spcPct val="80000"/>
              </a:lnSpc>
              <a:defRPr/>
            </a:pPr>
            <a:r>
              <a:rPr lang="en-US" sz="2000" dirty="0" smtClean="0">
                <a:cs typeface="Times New Roman" pitchFamily="18" charset="0"/>
              </a:rPr>
              <a:t>Monitor for symptoms - sputum, breath sounds, chest radiograph, fever, WBC (&gt;10% bands neutrophils)</a:t>
            </a:r>
          </a:p>
          <a:p>
            <a:pPr marL="457200" lvl="1" indent="0" eaLnBrk="1" hangingPunct="1">
              <a:lnSpc>
                <a:spcPct val="80000"/>
              </a:lnSpc>
              <a:buFont typeface="Wingdings" pitchFamily="2" charset="2"/>
              <a:buNone/>
              <a:defRPr/>
            </a:pPr>
            <a:endParaRPr lang="en-US" sz="2200" dirty="0" smtClean="0">
              <a:solidFill>
                <a:srgbClr val="FF0000"/>
              </a:solidFill>
            </a:endParaRPr>
          </a:p>
          <a:p>
            <a:pPr lvl="1" eaLnBrk="1" hangingPunct="1">
              <a:lnSpc>
                <a:spcPct val="80000"/>
              </a:lnSpc>
              <a:defRPr/>
            </a:pPr>
            <a:r>
              <a:rPr lang="en-US" sz="2200" dirty="0" smtClean="0"/>
              <a:t>Focus on </a:t>
            </a:r>
            <a:r>
              <a:rPr lang="en-US" sz="2200" b="1" dirty="0" smtClean="0"/>
              <a:t>prevention</a:t>
            </a:r>
            <a:r>
              <a:rPr lang="en-US" sz="2200" dirty="0" smtClean="0"/>
              <a:t> rather than treatment</a:t>
            </a:r>
          </a:p>
        </p:txBody>
      </p:sp>
    </p:spTree>
    <p:custDataLst>
      <p:tags r:id="rId1"/>
    </p:custDataLst>
    <p:extLst>
      <p:ext uri="{BB962C8B-B14F-4D97-AF65-F5344CB8AC3E}">
        <p14:creationId xmlns:p14="http://schemas.microsoft.com/office/powerpoint/2010/main" val="165273958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r>
              <a:rPr lang="en-US" dirty="0" smtClean="0"/>
              <a:t>Strategies for VAP Prevention</a:t>
            </a:r>
          </a:p>
        </p:txBody>
      </p:sp>
      <p:sp>
        <p:nvSpPr>
          <p:cNvPr id="167939" name="Rectangle 3"/>
          <p:cNvSpPr>
            <a:spLocks noGrp="1" noChangeArrowheads="1"/>
          </p:cNvSpPr>
          <p:nvPr>
            <p:ph idx="1"/>
          </p:nvPr>
        </p:nvSpPr>
        <p:spPr>
          <a:xfrm>
            <a:off x="685800" y="1981200"/>
            <a:ext cx="8001000" cy="4572000"/>
          </a:xfrm>
        </p:spPr>
        <p:txBody>
          <a:bodyPr/>
          <a:lstStyle/>
          <a:p>
            <a:pPr eaLnBrk="1" hangingPunct="1">
              <a:lnSpc>
                <a:spcPct val="90000"/>
              </a:lnSpc>
              <a:buFontTx/>
              <a:buNone/>
            </a:pPr>
            <a:r>
              <a:rPr lang="en-US" dirty="0" smtClean="0"/>
              <a:t>2.  </a:t>
            </a:r>
            <a:r>
              <a:rPr lang="en-US" sz="3600" dirty="0" smtClean="0"/>
              <a:t>Respiratory Therapy Strategies</a:t>
            </a:r>
          </a:p>
          <a:p>
            <a:pPr eaLnBrk="1" hangingPunct="1">
              <a:lnSpc>
                <a:spcPct val="90000"/>
              </a:lnSpc>
            </a:pPr>
            <a:endParaRPr lang="en-US" sz="3600" dirty="0" smtClean="0"/>
          </a:p>
          <a:p>
            <a:pPr lvl="1" eaLnBrk="1" hangingPunct="1">
              <a:lnSpc>
                <a:spcPct val="80000"/>
              </a:lnSpc>
            </a:pPr>
            <a:r>
              <a:rPr lang="en-US" dirty="0" smtClean="0"/>
              <a:t>Hand hygiene</a:t>
            </a:r>
          </a:p>
          <a:p>
            <a:pPr lvl="1" eaLnBrk="1" hangingPunct="1">
              <a:lnSpc>
                <a:spcPct val="80000"/>
              </a:lnSpc>
            </a:pPr>
            <a:r>
              <a:rPr lang="en-US" dirty="0" smtClean="0">
                <a:solidFill>
                  <a:schemeClr val="tx2">
                    <a:lumMod val="90000"/>
                  </a:schemeClr>
                </a:solidFill>
              </a:rPr>
              <a:t>Avoid </a:t>
            </a:r>
            <a:r>
              <a:rPr lang="en-US" dirty="0" smtClean="0">
                <a:solidFill>
                  <a:schemeClr val="tx2">
                    <a:lumMod val="90000"/>
                  </a:schemeClr>
                </a:solidFill>
              </a:rPr>
              <a:t>intubation</a:t>
            </a:r>
            <a:r>
              <a:rPr lang="en-US" dirty="0" smtClean="0">
                <a:solidFill>
                  <a:srgbClr val="FF0000"/>
                </a:solidFill>
              </a:rPr>
              <a:t> </a:t>
            </a:r>
            <a:r>
              <a:rPr lang="en-US" dirty="0" smtClean="0"/>
              <a:t>- use NPPV when possible</a:t>
            </a:r>
          </a:p>
          <a:p>
            <a:pPr lvl="1" eaLnBrk="1" hangingPunct="1">
              <a:lnSpc>
                <a:spcPct val="90000"/>
              </a:lnSpc>
            </a:pPr>
            <a:r>
              <a:rPr lang="en-US" dirty="0" err="1" smtClean="0"/>
              <a:t>Orotracheal</a:t>
            </a:r>
            <a:r>
              <a:rPr lang="en-US" dirty="0" smtClean="0"/>
              <a:t> </a:t>
            </a:r>
            <a:r>
              <a:rPr lang="en-US" dirty="0"/>
              <a:t>intubation preferred over </a:t>
            </a:r>
            <a:r>
              <a:rPr lang="en-US" dirty="0" err="1" smtClean="0"/>
              <a:t>nasotracheal</a:t>
            </a:r>
            <a:endParaRPr lang="en-US" dirty="0" smtClean="0"/>
          </a:p>
          <a:p>
            <a:pPr lvl="1" eaLnBrk="1" hangingPunct="1">
              <a:lnSpc>
                <a:spcPct val="90000"/>
              </a:lnSpc>
            </a:pPr>
            <a:r>
              <a:rPr lang="en-US" dirty="0" smtClean="0"/>
              <a:t>30 </a:t>
            </a:r>
            <a:r>
              <a:rPr lang="en-US" dirty="0" smtClean="0"/>
              <a:t>– 45 degree elevation of patient’s head</a:t>
            </a:r>
          </a:p>
          <a:p>
            <a:pPr lvl="1" eaLnBrk="1" hangingPunct="1">
              <a:lnSpc>
                <a:spcPct val="90000"/>
              </a:lnSpc>
            </a:pPr>
            <a:r>
              <a:rPr lang="en-US" dirty="0" smtClean="0"/>
              <a:t>Avoid </a:t>
            </a:r>
            <a:r>
              <a:rPr lang="en-US" dirty="0" smtClean="0"/>
              <a:t>gastric </a:t>
            </a:r>
            <a:r>
              <a:rPr lang="en-US" dirty="0" smtClean="0"/>
              <a:t>over-distension</a:t>
            </a:r>
            <a:endParaRPr lang="en-US" dirty="0" smtClean="0"/>
          </a:p>
        </p:txBody>
      </p:sp>
    </p:spTree>
    <p:custDataLst>
      <p:tags r:id="rId1"/>
    </p:custDataLst>
    <p:extLst>
      <p:ext uri="{BB962C8B-B14F-4D97-AF65-F5344CB8AC3E}">
        <p14:creationId xmlns:p14="http://schemas.microsoft.com/office/powerpoint/2010/main" val="118871321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p:txBody>
          <a:bodyPr/>
          <a:lstStyle/>
          <a:p>
            <a:r>
              <a:rPr lang="en-US" smtClean="0"/>
              <a:t>Strategies for VAP Prevention</a:t>
            </a:r>
          </a:p>
        </p:txBody>
      </p:sp>
      <p:sp>
        <p:nvSpPr>
          <p:cNvPr id="3" name="Content Placeholder 2"/>
          <p:cNvSpPr>
            <a:spLocks noGrp="1"/>
          </p:cNvSpPr>
          <p:nvPr>
            <p:ph idx="1"/>
          </p:nvPr>
        </p:nvSpPr>
        <p:spPr>
          <a:xfrm>
            <a:off x="442196" y="1478598"/>
            <a:ext cx="8486288" cy="5118754"/>
          </a:xfrm>
        </p:spPr>
        <p:txBody>
          <a:bodyPr/>
          <a:lstStyle/>
          <a:p>
            <a:pPr lvl="1" eaLnBrk="1" hangingPunct="1">
              <a:lnSpc>
                <a:spcPct val="80000"/>
              </a:lnSpc>
              <a:defRPr/>
            </a:pPr>
            <a:r>
              <a:rPr lang="en-US" dirty="0"/>
              <a:t>Speed up extubation - decrease ventilator days with daily weaning assessment and weaning protocols</a:t>
            </a:r>
          </a:p>
          <a:p>
            <a:pPr lvl="2" eaLnBrk="1" hangingPunct="1">
              <a:lnSpc>
                <a:spcPct val="80000"/>
              </a:lnSpc>
              <a:defRPr/>
            </a:pPr>
            <a:r>
              <a:rPr lang="en-US" dirty="0"/>
              <a:t>Weaning pathway (TDP)</a:t>
            </a:r>
          </a:p>
          <a:p>
            <a:pPr lvl="2" eaLnBrk="1" hangingPunct="1">
              <a:lnSpc>
                <a:spcPct val="80000"/>
              </a:lnSpc>
              <a:defRPr/>
            </a:pPr>
            <a:r>
              <a:rPr lang="en-US" dirty="0"/>
              <a:t>Sedation “holiday”</a:t>
            </a:r>
          </a:p>
          <a:p>
            <a:pPr lvl="2" eaLnBrk="1" hangingPunct="1">
              <a:lnSpc>
                <a:spcPct val="90000"/>
              </a:lnSpc>
              <a:defRPr/>
            </a:pPr>
            <a:r>
              <a:rPr lang="en-US" dirty="0"/>
              <a:t>Avoid unplanned extubation and </a:t>
            </a:r>
            <a:r>
              <a:rPr lang="en-US" dirty="0" err="1" smtClean="0"/>
              <a:t>reintubation</a:t>
            </a:r>
            <a:endParaRPr lang="en-US" dirty="0"/>
          </a:p>
          <a:p>
            <a:pPr lvl="1" eaLnBrk="1" hangingPunct="1">
              <a:lnSpc>
                <a:spcPct val="90000"/>
              </a:lnSpc>
              <a:defRPr/>
            </a:pPr>
            <a:r>
              <a:rPr lang="en-US" dirty="0"/>
              <a:t>Maintain cuff pressure of at least 20 </a:t>
            </a:r>
            <a:r>
              <a:rPr lang="en-US" dirty="0" smtClean="0">
                <a:solidFill>
                  <a:schemeClr val="tx2">
                    <a:lumMod val="90000"/>
                  </a:schemeClr>
                </a:solidFill>
              </a:rPr>
              <a:t>mm Hg </a:t>
            </a:r>
            <a:r>
              <a:rPr lang="en-US" dirty="0">
                <a:solidFill>
                  <a:schemeClr val="tx2">
                    <a:lumMod val="90000"/>
                  </a:schemeClr>
                </a:solidFill>
              </a:rPr>
              <a:t>(27 </a:t>
            </a:r>
            <a:r>
              <a:rPr lang="en-US" dirty="0" smtClean="0">
                <a:solidFill>
                  <a:schemeClr val="tx2">
                    <a:lumMod val="90000"/>
                  </a:schemeClr>
                </a:solidFill>
              </a:rPr>
              <a:t>cm H</a:t>
            </a:r>
            <a:r>
              <a:rPr lang="en-US" baseline="-25000" dirty="0" smtClean="0">
                <a:solidFill>
                  <a:schemeClr val="tx2">
                    <a:lumMod val="90000"/>
                  </a:schemeClr>
                </a:solidFill>
              </a:rPr>
              <a:t>2</a:t>
            </a:r>
            <a:r>
              <a:rPr lang="en-US" dirty="0" smtClean="0">
                <a:solidFill>
                  <a:schemeClr val="tx2">
                    <a:lumMod val="90000"/>
                  </a:schemeClr>
                </a:solidFill>
              </a:rPr>
              <a:t>O</a:t>
            </a:r>
            <a:r>
              <a:rPr lang="en-US" dirty="0">
                <a:solidFill>
                  <a:schemeClr val="tx2">
                    <a:lumMod val="90000"/>
                  </a:schemeClr>
                </a:solidFill>
              </a:rPr>
              <a:t>)  or</a:t>
            </a:r>
            <a:r>
              <a:rPr lang="en-US" dirty="0">
                <a:solidFill>
                  <a:srgbClr val="FF0000"/>
                </a:solidFill>
              </a:rPr>
              <a:t> </a:t>
            </a:r>
            <a:r>
              <a:rPr lang="en-US" dirty="0"/>
              <a:t>minimum </a:t>
            </a:r>
            <a:r>
              <a:rPr lang="en-US" dirty="0" smtClean="0"/>
              <a:t>occlusive </a:t>
            </a:r>
            <a:r>
              <a:rPr lang="en-US" dirty="0" smtClean="0"/>
              <a:t>volume/pressure</a:t>
            </a:r>
            <a:endParaRPr lang="en-US" dirty="0" smtClean="0"/>
          </a:p>
          <a:p>
            <a:pPr lvl="1" eaLnBrk="1" hangingPunct="1">
              <a:lnSpc>
                <a:spcPct val="90000"/>
              </a:lnSpc>
              <a:defRPr/>
            </a:pPr>
            <a:r>
              <a:rPr lang="en-US" dirty="0" smtClean="0"/>
              <a:t>Use </a:t>
            </a:r>
            <a:r>
              <a:rPr lang="en-US" dirty="0" smtClean="0"/>
              <a:t>newer style cuffed ET tubes with subglottic suctioning</a:t>
            </a:r>
          </a:p>
          <a:p>
            <a:pPr lvl="1" eaLnBrk="1" hangingPunct="1">
              <a:lnSpc>
                <a:spcPct val="90000"/>
              </a:lnSpc>
              <a:defRPr/>
            </a:pPr>
            <a:endParaRPr lang="en-US" sz="2400" dirty="0" smtClean="0"/>
          </a:p>
          <a:p>
            <a:pPr lvl="1" eaLnBrk="1" hangingPunct="1">
              <a:lnSpc>
                <a:spcPct val="90000"/>
              </a:lnSpc>
              <a:defRPr/>
            </a:pPr>
            <a:endParaRPr lang="en-US" sz="2400" dirty="0" smtClean="0"/>
          </a:p>
          <a:p>
            <a:pPr marL="342900" lvl="1" indent="-342900">
              <a:buClrTx/>
              <a:buSzPct val="80000"/>
              <a:buFont typeface="Wingdings" pitchFamily="2" charset="2"/>
              <a:buBlip>
                <a:blip r:embed="rId3"/>
              </a:buBlip>
              <a:defRPr/>
            </a:pPr>
            <a:endParaRPr lang="en-US" dirty="0" smtClean="0"/>
          </a:p>
          <a:p>
            <a:pPr>
              <a:defRPr/>
            </a:pPr>
            <a:endParaRPr lang="en-US" dirty="0"/>
          </a:p>
        </p:txBody>
      </p:sp>
    </p:spTree>
    <p:custDataLst>
      <p:tags r:id="rId1"/>
    </p:custDataLst>
    <p:extLst>
      <p:ext uri="{BB962C8B-B14F-4D97-AF65-F5344CB8AC3E}">
        <p14:creationId xmlns:p14="http://schemas.microsoft.com/office/powerpoint/2010/main" val="1219561629"/>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15424677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685800" y="609600"/>
            <a:ext cx="7772400" cy="609600"/>
          </a:xfrm>
        </p:spPr>
        <p:txBody>
          <a:bodyPr>
            <a:normAutofit fontScale="90000"/>
          </a:bodyPr>
          <a:lstStyle/>
          <a:p>
            <a:pPr eaLnBrk="1" hangingPunct="1"/>
            <a:r>
              <a:rPr lang="en-US" sz="3600" smtClean="0"/>
              <a:t>SealGuard Evac Endotracheal Tube</a:t>
            </a:r>
          </a:p>
        </p:txBody>
      </p:sp>
      <p:pic>
        <p:nvPicPr>
          <p:cNvPr id="17510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524000"/>
            <a:ext cx="33528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08" name="Picture 6" descr="scan0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 y="1295400"/>
            <a:ext cx="44783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09" name="Picture 7" descr="scan00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4191000"/>
            <a:ext cx="2401888"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0" name="TextBox 1"/>
          <p:cNvSpPr txBox="1">
            <a:spLocks noChangeArrowheads="1"/>
          </p:cNvSpPr>
          <p:nvPr/>
        </p:nvSpPr>
        <p:spPr bwMode="auto">
          <a:xfrm>
            <a:off x="257175" y="5870575"/>
            <a:ext cx="51530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eaLnBrk="0" fontAlgn="base" hangingPunct="0">
              <a:spcBef>
                <a:spcPct val="0"/>
              </a:spcBef>
              <a:spcAft>
                <a:spcPct val="0"/>
              </a:spcAft>
              <a:defRPr sz="2800">
                <a:solidFill>
                  <a:schemeClr val="tx2"/>
                </a:solidFill>
                <a:latin typeface="Arial" charset="0"/>
                <a:cs typeface="Times New Roman" pitchFamily="18" charset="0"/>
              </a:defRPr>
            </a:lvl9pPr>
          </a:lstStyle>
          <a:p>
            <a:pPr eaLnBrk="1" hangingPunct="1"/>
            <a:r>
              <a:rPr lang="en-US" sz="1800" dirty="0">
                <a:hlinkClick r:id="rId6"/>
              </a:rPr>
              <a:t>http://</a:t>
            </a:r>
            <a:r>
              <a:rPr lang="en-US" sz="1800" dirty="0" smtClean="0">
                <a:hlinkClick r:id="rId6"/>
              </a:rPr>
              <a:t>www.covidien.com/rms/products/endotracheal-airways/mallinckrodt-taperguard-evac-oral-endotracheal-tube#resources</a:t>
            </a:r>
            <a:r>
              <a:rPr lang="en-US" sz="1800" dirty="0" smtClean="0"/>
              <a:t>       (10:22)</a:t>
            </a:r>
            <a:endParaRPr lang="en-US" sz="1800" dirty="0"/>
          </a:p>
        </p:txBody>
      </p:sp>
    </p:spTree>
    <p:custDataLst>
      <p:tags r:id="rId1"/>
    </p:custDataLst>
    <p:extLst>
      <p:ext uri="{BB962C8B-B14F-4D97-AF65-F5344CB8AC3E}">
        <p14:creationId xmlns:p14="http://schemas.microsoft.com/office/powerpoint/2010/main" val="415433342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smtClean="0"/>
              <a:t>RESOURCES</a:t>
            </a:r>
          </a:p>
        </p:txBody>
      </p:sp>
      <p:sp>
        <p:nvSpPr>
          <p:cNvPr id="8195" name="Rectangle 3"/>
          <p:cNvSpPr>
            <a:spLocks noGrp="1" noChangeArrowheads="1"/>
          </p:cNvSpPr>
          <p:nvPr>
            <p:ph idx="1"/>
          </p:nvPr>
        </p:nvSpPr>
        <p:spPr>
          <a:xfrm>
            <a:off x="685800" y="2286000"/>
            <a:ext cx="8077200" cy="4343400"/>
          </a:xfrm>
        </p:spPr>
        <p:txBody>
          <a:bodyPr/>
          <a:lstStyle/>
          <a:p>
            <a:pPr eaLnBrk="1" hangingPunct="1"/>
            <a:r>
              <a:rPr lang="en-US" b="1" dirty="0" smtClean="0"/>
              <a:t>Other Guidelines:</a:t>
            </a:r>
          </a:p>
          <a:p>
            <a:pPr eaLnBrk="1" hangingPunct="1"/>
            <a:endParaRPr lang="en-US" b="1" dirty="0" smtClean="0"/>
          </a:p>
          <a:p>
            <a:pPr lvl="1" eaLnBrk="1" hangingPunct="1"/>
            <a:r>
              <a:rPr lang="en-US" b="1" dirty="0" smtClean="0"/>
              <a:t>ASA</a:t>
            </a:r>
            <a:r>
              <a:rPr lang="en-US" dirty="0" smtClean="0"/>
              <a:t> - </a:t>
            </a:r>
            <a:r>
              <a:rPr lang="en-US" i="1" dirty="0" smtClean="0"/>
              <a:t>Practice Guidelines for Management of the Difficult Airway</a:t>
            </a:r>
          </a:p>
          <a:p>
            <a:pPr lvl="1" eaLnBrk="1" hangingPunct="1"/>
            <a:endParaRPr lang="en-US" i="1" dirty="0" smtClean="0"/>
          </a:p>
        </p:txBody>
      </p:sp>
    </p:spTree>
    <p:custDataLst>
      <p:tags r:id="rId1"/>
    </p:custDataLst>
    <p:extLst>
      <p:ext uri="{BB962C8B-B14F-4D97-AF65-F5344CB8AC3E}">
        <p14:creationId xmlns:p14="http://schemas.microsoft.com/office/powerpoint/2010/main" val="298198620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1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905000"/>
            <a:ext cx="32305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2" name="Text Box 4"/>
          <p:cNvSpPr txBox="1">
            <a:spLocks noChangeArrowheads="1"/>
          </p:cNvSpPr>
          <p:nvPr/>
        </p:nvSpPr>
        <p:spPr bwMode="auto">
          <a:xfrm>
            <a:off x="4876800" y="4191000"/>
            <a:ext cx="3657600" cy="1382713"/>
          </a:xfrm>
          <a:prstGeom prst="rect">
            <a:avLst/>
          </a:prstGeom>
          <a:noFill/>
          <a:ln w="9525" algn="ctr">
            <a:solidFill>
              <a:srgbClr val="04040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eaLnBrk="0" fontAlgn="base" hangingPunct="0">
              <a:spcBef>
                <a:spcPct val="0"/>
              </a:spcBef>
              <a:spcAft>
                <a:spcPct val="0"/>
              </a:spcAft>
              <a:defRPr sz="2800">
                <a:solidFill>
                  <a:schemeClr val="tx2"/>
                </a:solidFill>
                <a:latin typeface="Arial" charset="0"/>
                <a:cs typeface="Times New Roman" pitchFamily="18" charset="0"/>
              </a:defRPr>
            </a:lvl9pPr>
          </a:lstStyle>
          <a:p>
            <a:pPr algn="ctr" eaLnBrk="1" hangingPunct="1">
              <a:spcBef>
                <a:spcPct val="50000"/>
              </a:spcBef>
            </a:pPr>
            <a:r>
              <a:rPr lang="en-US" dirty="0">
                <a:solidFill>
                  <a:schemeClr val="tx2">
                    <a:lumMod val="90000"/>
                  </a:schemeClr>
                </a:solidFill>
              </a:rPr>
              <a:t>Fluid remains above the Kimberly-Clark </a:t>
            </a:r>
            <a:r>
              <a:rPr lang="en-US" dirty="0" err="1">
                <a:solidFill>
                  <a:schemeClr val="tx2">
                    <a:lumMod val="90000"/>
                  </a:schemeClr>
                </a:solidFill>
              </a:rPr>
              <a:t>Microcuff</a:t>
            </a:r>
            <a:r>
              <a:rPr lang="en-US" dirty="0">
                <a:solidFill>
                  <a:schemeClr val="tx2">
                    <a:lumMod val="90000"/>
                  </a:schemeClr>
                </a:solidFill>
              </a:rPr>
              <a:t> </a:t>
            </a:r>
          </a:p>
        </p:txBody>
      </p:sp>
      <p:sp>
        <p:nvSpPr>
          <p:cNvPr id="171013" name="Line 5"/>
          <p:cNvSpPr>
            <a:spLocks noChangeShapeType="1"/>
          </p:cNvSpPr>
          <p:nvPr/>
        </p:nvSpPr>
        <p:spPr bwMode="auto">
          <a:xfrm flipH="1" flipV="1">
            <a:off x="2971800" y="3124200"/>
            <a:ext cx="1828800" cy="1676400"/>
          </a:xfrm>
          <a:prstGeom prst="line">
            <a:avLst/>
          </a:prstGeom>
          <a:noFill/>
          <a:ln w="9525">
            <a:solidFill>
              <a:srgbClr val="04040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Tree>
    <p:custDataLst>
      <p:tags r:id="rId1"/>
    </p:custDataLst>
    <p:extLst>
      <p:ext uri="{BB962C8B-B14F-4D97-AF65-F5344CB8AC3E}">
        <p14:creationId xmlns:p14="http://schemas.microsoft.com/office/powerpoint/2010/main" val="1413013510"/>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381000" y="609600"/>
            <a:ext cx="8382000" cy="1143000"/>
          </a:xfrm>
        </p:spPr>
        <p:txBody>
          <a:bodyPr/>
          <a:lstStyle/>
          <a:p>
            <a:pPr eaLnBrk="1" hangingPunct="1"/>
            <a:r>
              <a:rPr lang="en-US" sz="4000" dirty="0" smtClean="0"/>
              <a:t>Silver Coated Endotracheal Tubes</a:t>
            </a:r>
          </a:p>
        </p:txBody>
      </p:sp>
      <p:sp>
        <p:nvSpPr>
          <p:cNvPr id="172035" name="Rectangle 3"/>
          <p:cNvSpPr>
            <a:spLocks noGrp="1" noChangeArrowheads="1"/>
          </p:cNvSpPr>
          <p:nvPr>
            <p:ph idx="1"/>
          </p:nvPr>
        </p:nvSpPr>
        <p:spPr>
          <a:xfrm>
            <a:off x="685800" y="1981200"/>
            <a:ext cx="7772400" cy="4419600"/>
          </a:xfrm>
        </p:spPr>
        <p:txBody>
          <a:bodyPr/>
          <a:lstStyle/>
          <a:p>
            <a:pPr eaLnBrk="1" hangingPunct="1"/>
            <a:r>
              <a:rPr lang="en-US" sz="2400" dirty="0" smtClean="0"/>
              <a:t>Research found that in the population with the silver-coated endotracheal tubes: </a:t>
            </a:r>
          </a:p>
          <a:p>
            <a:pPr lvl="1" eaLnBrk="1" hangingPunct="1"/>
            <a:r>
              <a:rPr lang="en-US" sz="2000" dirty="0" smtClean="0"/>
              <a:t>VAP in all its forms was reduced by nearly 40 percent</a:t>
            </a:r>
          </a:p>
          <a:p>
            <a:pPr lvl="1" eaLnBrk="1" hangingPunct="1"/>
            <a:r>
              <a:rPr lang="en-US" sz="2000" dirty="0" smtClean="0"/>
              <a:t>highly resistant infections were less than half as likely to occur in those with the silver-coated tubes.</a:t>
            </a:r>
          </a:p>
          <a:p>
            <a:pPr lvl="1" eaLnBrk="1" hangingPunct="1"/>
            <a:endParaRPr lang="en-US" sz="2400" dirty="0" smtClean="0"/>
          </a:p>
          <a:p>
            <a:pPr eaLnBrk="1" hangingPunct="1"/>
            <a:r>
              <a:rPr lang="en-US" sz="2400" dirty="0" smtClean="0"/>
              <a:t>Used to reduce “Time to VAP” occurrence</a:t>
            </a:r>
          </a:p>
          <a:p>
            <a:pPr eaLnBrk="1" hangingPunct="1"/>
            <a:endParaRPr lang="en-US" sz="2400" dirty="0" smtClean="0"/>
          </a:p>
          <a:p>
            <a:pPr eaLnBrk="1" hangingPunct="1"/>
            <a:r>
              <a:rPr lang="en-US" sz="2400" dirty="0" smtClean="0"/>
              <a:t>Prevents bacterial colonization and biofilm formation on tube</a:t>
            </a:r>
          </a:p>
        </p:txBody>
      </p:sp>
    </p:spTree>
    <p:custDataLst>
      <p:tags r:id="rId1"/>
    </p:custDataLst>
    <p:extLst>
      <p:ext uri="{BB962C8B-B14F-4D97-AF65-F5344CB8AC3E}">
        <p14:creationId xmlns:p14="http://schemas.microsoft.com/office/powerpoint/2010/main" val="1956227919"/>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idx="1"/>
          </p:nvPr>
        </p:nvSpPr>
        <p:spPr>
          <a:xfrm>
            <a:off x="304800" y="1763018"/>
            <a:ext cx="4572000" cy="4495800"/>
          </a:xfrm>
        </p:spPr>
        <p:txBody>
          <a:bodyPr/>
          <a:lstStyle/>
          <a:p>
            <a:pPr eaLnBrk="1" hangingPunct="1">
              <a:lnSpc>
                <a:spcPct val="90000"/>
              </a:lnSpc>
            </a:pPr>
            <a:r>
              <a:rPr lang="en-US" sz="2800" dirty="0" smtClean="0"/>
              <a:t>Endotracheal tube with </a:t>
            </a:r>
            <a:r>
              <a:rPr lang="en-US" sz="2800" u="sng" dirty="0" smtClean="0"/>
              <a:t>suction port </a:t>
            </a:r>
            <a:r>
              <a:rPr lang="en-US" sz="2800" dirty="0" smtClean="0"/>
              <a:t>above the cuff.</a:t>
            </a:r>
          </a:p>
          <a:p>
            <a:pPr eaLnBrk="1" hangingPunct="1">
              <a:lnSpc>
                <a:spcPct val="90000"/>
              </a:lnSpc>
            </a:pPr>
            <a:endParaRPr lang="en-US" sz="2800" dirty="0" smtClean="0"/>
          </a:p>
          <a:p>
            <a:pPr eaLnBrk="1" hangingPunct="1">
              <a:lnSpc>
                <a:spcPct val="90000"/>
              </a:lnSpc>
            </a:pPr>
            <a:r>
              <a:rPr lang="en-US" sz="2800" dirty="0" smtClean="0"/>
              <a:t>Facilitates the removal of pharyngeal secretions that accumulate </a:t>
            </a:r>
            <a:r>
              <a:rPr lang="en-US" sz="2800" u="sng" dirty="0" smtClean="0"/>
              <a:t>above the cuff</a:t>
            </a:r>
            <a:r>
              <a:rPr lang="en-US" sz="2800" dirty="0" smtClean="0"/>
              <a:t>.</a:t>
            </a:r>
          </a:p>
          <a:p>
            <a:pPr eaLnBrk="1" hangingPunct="1">
              <a:lnSpc>
                <a:spcPct val="90000"/>
              </a:lnSpc>
            </a:pPr>
            <a:endParaRPr lang="en-US" sz="2800" dirty="0" smtClean="0"/>
          </a:p>
          <a:p>
            <a:pPr eaLnBrk="1" hangingPunct="1">
              <a:lnSpc>
                <a:spcPct val="90000"/>
              </a:lnSpc>
            </a:pPr>
            <a:r>
              <a:rPr lang="en-US" sz="2800" dirty="0" smtClean="0"/>
              <a:t>May help decrease the incidence of nosocomial pneumonia. (VAP)</a:t>
            </a:r>
          </a:p>
        </p:txBody>
      </p:sp>
      <p:sp>
        <p:nvSpPr>
          <p:cNvPr id="173060" name="Text Box 4"/>
          <p:cNvSpPr txBox="1">
            <a:spLocks noChangeArrowheads="1"/>
          </p:cNvSpPr>
          <p:nvPr/>
        </p:nvSpPr>
        <p:spPr bwMode="auto">
          <a:xfrm>
            <a:off x="304800" y="685800"/>
            <a:ext cx="8458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eaLnBrk="0" fontAlgn="base" hangingPunct="0">
              <a:spcBef>
                <a:spcPct val="0"/>
              </a:spcBef>
              <a:spcAft>
                <a:spcPct val="0"/>
              </a:spcAft>
              <a:defRPr sz="2800">
                <a:solidFill>
                  <a:schemeClr val="tx2"/>
                </a:solidFill>
                <a:latin typeface="Arial" charset="0"/>
                <a:cs typeface="Times New Roman" pitchFamily="18" charset="0"/>
              </a:defRPr>
            </a:lvl9pPr>
          </a:lstStyle>
          <a:p>
            <a:pPr algn="ctr" eaLnBrk="1" hangingPunct="1">
              <a:spcBef>
                <a:spcPct val="50000"/>
              </a:spcBef>
            </a:pPr>
            <a:r>
              <a:rPr lang="en-US" sz="3200" dirty="0"/>
              <a:t>Continuous Aspiration of Subglottic Secretion  (CASS)</a:t>
            </a:r>
          </a:p>
        </p:txBody>
      </p:sp>
      <p:pic>
        <p:nvPicPr>
          <p:cNvPr id="1730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828800"/>
            <a:ext cx="289242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0210390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8" y="838200"/>
            <a:ext cx="4732337"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83" name="Text Box 3"/>
          <p:cNvSpPr txBox="1">
            <a:spLocks noChangeArrowheads="1"/>
          </p:cNvSpPr>
          <p:nvPr/>
        </p:nvSpPr>
        <p:spPr bwMode="auto">
          <a:xfrm>
            <a:off x="5562600" y="685800"/>
            <a:ext cx="3200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eaLnBrk="0" fontAlgn="base" hangingPunct="0">
              <a:spcBef>
                <a:spcPct val="0"/>
              </a:spcBef>
              <a:spcAft>
                <a:spcPct val="0"/>
              </a:spcAft>
              <a:defRPr sz="2800">
                <a:solidFill>
                  <a:schemeClr val="tx2"/>
                </a:solidFill>
                <a:latin typeface="Arial" charset="0"/>
                <a:cs typeface="Times New Roman" pitchFamily="18" charset="0"/>
              </a:defRPr>
            </a:lvl9pPr>
          </a:lstStyle>
          <a:p>
            <a:pPr algn="ctr" eaLnBrk="1" hangingPunct="1">
              <a:spcBef>
                <a:spcPct val="50000"/>
              </a:spcBef>
            </a:pPr>
            <a:r>
              <a:rPr lang="en-US" sz="2400" dirty="0"/>
              <a:t>Continuous Aspiration of Subglottic Secretion  (CASS)</a:t>
            </a:r>
          </a:p>
        </p:txBody>
      </p:sp>
      <p:sp>
        <p:nvSpPr>
          <p:cNvPr id="123908" name="Text Box 4"/>
          <p:cNvSpPr txBox="1">
            <a:spLocks noChangeArrowheads="1"/>
          </p:cNvSpPr>
          <p:nvPr/>
        </p:nvSpPr>
        <p:spPr bwMode="auto">
          <a:xfrm>
            <a:off x="5562600" y="2286000"/>
            <a:ext cx="3505200" cy="3939540"/>
          </a:xfrm>
          <a:prstGeom prst="rect">
            <a:avLst/>
          </a:prstGeom>
          <a:noFill/>
          <a:ln w="9525" algn="ctr">
            <a:solidFill>
              <a:srgbClr val="04040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Arial" charset="0"/>
                <a:cs typeface="Times New Roman" pitchFamily="18" charset="0"/>
              </a:defRPr>
            </a:lvl9pPr>
          </a:lstStyle>
          <a:p>
            <a:pPr eaLnBrk="1" hangingPunct="1">
              <a:spcBef>
                <a:spcPct val="50000"/>
              </a:spcBef>
              <a:defRPr/>
            </a:pPr>
            <a:r>
              <a:rPr lang="en-US" sz="2000" dirty="0" smtClean="0"/>
              <a:t>Processes:</a:t>
            </a:r>
          </a:p>
          <a:p>
            <a:pPr marL="457200" indent="-457200" eaLnBrk="1" hangingPunct="1">
              <a:spcBef>
                <a:spcPct val="50000"/>
              </a:spcBef>
              <a:buFontTx/>
              <a:buAutoNum type="arabicPeriod"/>
              <a:defRPr/>
            </a:pPr>
            <a:r>
              <a:rPr lang="en-US" sz="2000" dirty="0" smtClean="0"/>
              <a:t>Continuous suction -20 to -60 </a:t>
            </a:r>
            <a:r>
              <a:rPr lang="en-US" sz="2000" dirty="0" smtClean="0"/>
              <a:t>mm Hg</a:t>
            </a:r>
            <a:endParaRPr lang="en-US" sz="2000" dirty="0" smtClean="0"/>
          </a:p>
          <a:p>
            <a:pPr eaLnBrk="1" hangingPunct="1">
              <a:spcBef>
                <a:spcPct val="50000"/>
              </a:spcBef>
              <a:defRPr/>
            </a:pPr>
            <a:r>
              <a:rPr lang="en-US" sz="2000" dirty="0" smtClean="0">
                <a:solidFill>
                  <a:srgbClr val="FF0000"/>
                </a:solidFill>
              </a:rPr>
              <a:t>                 </a:t>
            </a:r>
            <a:r>
              <a:rPr lang="en-US" sz="2000" dirty="0" smtClean="0">
                <a:solidFill>
                  <a:schemeClr val="tx2">
                    <a:lumMod val="90000"/>
                  </a:schemeClr>
                </a:solidFill>
              </a:rPr>
              <a:t>Or</a:t>
            </a:r>
          </a:p>
          <a:p>
            <a:pPr marL="457200" indent="-457200" eaLnBrk="1" hangingPunct="1">
              <a:spcBef>
                <a:spcPct val="50000"/>
              </a:spcBef>
              <a:buFontTx/>
              <a:buAutoNum type="arabicPeriod"/>
              <a:defRPr/>
            </a:pPr>
            <a:r>
              <a:rPr lang="en-US" sz="2000" dirty="0" smtClean="0"/>
              <a:t>Intermittent suction -100 to  -150 </a:t>
            </a:r>
            <a:r>
              <a:rPr lang="en-US" sz="2000" dirty="0" smtClean="0"/>
              <a:t>mm Hg</a:t>
            </a:r>
            <a:endParaRPr lang="en-US" sz="2000" dirty="0" smtClean="0"/>
          </a:p>
          <a:p>
            <a:pPr marL="457200" indent="-457200" eaLnBrk="1" hangingPunct="1">
              <a:spcBef>
                <a:spcPct val="50000"/>
              </a:spcBef>
              <a:buFontTx/>
              <a:buAutoNum type="arabicPeriod"/>
              <a:defRPr/>
            </a:pPr>
            <a:endParaRPr lang="en-US" sz="2000" dirty="0" smtClean="0"/>
          </a:p>
          <a:p>
            <a:pPr eaLnBrk="1" hangingPunct="1">
              <a:spcBef>
                <a:spcPct val="50000"/>
              </a:spcBef>
              <a:defRPr/>
            </a:pPr>
            <a:r>
              <a:rPr lang="en-US" sz="2000" dirty="0" smtClean="0"/>
              <a:t>May inject manual </a:t>
            </a:r>
            <a:r>
              <a:rPr lang="en-US" sz="2000" b="1" dirty="0">
                <a:solidFill>
                  <a:schemeClr val="tx2">
                    <a:lumMod val="90000"/>
                  </a:schemeClr>
                </a:solidFill>
              </a:rPr>
              <a:t>air</a:t>
            </a:r>
            <a:r>
              <a:rPr lang="en-US" sz="2000" dirty="0"/>
              <a:t> bolus </a:t>
            </a:r>
            <a:r>
              <a:rPr lang="en-US" sz="2000" dirty="0" smtClean="0"/>
              <a:t>into suction </a:t>
            </a:r>
            <a:r>
              <a:rPr lang="en-US" sz="2000" dirty="0"/>
              <a:t>lumen to assure patency </a:t>
            </a:r>
            <a:r>
              <a:rPr lang="en-US" sz="2000" dirty="0" smtClean="0"/>
              <a:t>as needed.</a:t>
            </a:r>
            <a:endParaRPr lang="en-US" sz="2000" dirty="0"/>
          </a:p>
        </p:txBody>
      </p:sp>
    </p:spTree>
    <p:custDataLst>
      <p:tags r:id="rId1"/>
    </p:custDataLst>
    <p:extLst>
      <p:ext uri="{BB962C8B-B14F-4D97-AF65-F5344CB8AC3E}">
        <p14:creationId xmlns:p14="http://schemas.microsoft.com/office/powerpoint/2010/main" val="327831033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US" smtClean="0"/>
              <a:t>Critical Thinking Question</a:t>
            </a:r>
          </a:p>
        </p:txBody>
      </p:sp>
      <p:sp>
        <p:nvSpPr>
          <p:cNvPr id="142339" name="Rectangle 3"/>
          <p:cNvSpPr>
            <a:spLocks noGrp="1" noChangeArrowheads="1"/>
          </p:cNvSpPr>
          <p:nvPr>
            <p:ph idx="1"/>
          </p:nvPr>
        </p:nvSpPr>
        <p:spPr>
          <a:xfrm>
            <a:off x="685800" y="1981200"/>
            <a:ext cx="7772400" cy="4572000"/>
          </a:xfrm>
        </p:spPr>
        <p:txBody>
          <a:bodyPr/>
          <a:lstStyle/>
          <a:p>
            <a:pPr marL="533400" indent="-533400" eaLnBrk="1" hangingPunct="1">
              <a:lnSpc>
                <a:spcPct val="80000"/>
              </a:lnSpc>
              <a:buFontTx/>
              <a:buNone/>
            </a:pPr>
            <a:r>
              <a:rPr lang="en-US" sz="2800" dirty="0" smtClean="0"/>
              <a:t>	Your male patient is intubated with a 7.0 mm </a:t>
            </a:r>
            <a:r>
              <a:rPr lang="en-US" sz="2800" dirty="0" err="1" smtClean="0"/>
              <a:t>orotracheal</a:t>
            </a:r>
            <a:r>
              <a:rPr lang="en-US" sz="2800" dirty="0" smtClean="0"/>
              <a:t> tube.  He is in ICU on a ventilator.  The low-exhaled-volume alarm is sounding, and he is phonating.  His respiratory rate is 32/min., the heart rate is 122/min., and the pulse oximeter is 89%.  You measure the cuff pressure to be 30 </a:t>
            </a:r>
            <a:r>
              <a:rPr lang="en-US" sz="2800" dirty="0" smtClean="0">
                <a:solidFill>
                  <a:schemeClr val="accent2"/>
                </a:solidFill>
              </a:rPr>
              <a:t>cmH2O</a:t>
            </a:r>
            <a:r>
              <a:rPr lang="en-US" sz="2800" dirty="0" smtClean="0"/>
              <a:t>, and the pilot tube and valve are intact.  </a:t>
            </a:r>
          </a:p>
          <a:p>
            <a:pPr marL="533400" indent="-533400" eaLnBrk="1" hangingPunct="1">
              <a:lnSpc>
                <a:spcPct val="80000"/>
              </a:lnSpc>
              <a:buFontTx/>
              <a:buNone/>
            </a:pPr>
            <a:r>
              <a:rPr lang="en-US" sz="2800" dirty="0" smtClean="0"/>
              <a:t>	</a:t>
            </a:r>
          </a:p>
          <a:p>
            <a:pPr marL="533400" indent="-533400" eaLnBrk="1" hangingPunct="1">
              <a:lnSpc>
                <a:spcPct val="80000"/>
              </a:lnSpc>
              <a:buFontTx/>
              <a:buNone/>
            </a:pPr>
            <a:r>
              <a:rPr lang="en-US" sz="2800" dirty="0" smtClean="0"/>
              <a:t>	</a:t>
            </a:r>
            <a:r>
              <a:rPr lang="en-US" sz="2800" i="1" dirty="0" smtClean="0"/>
              <a:t>What would be your recommendations to remedy this situation?</a:t>
            </a:r>
          </a:p>
        </p:txBody>
      </p:sp>
    </p:spTree>
    <p:custDataLst>
      <p:tags r:id="rId1"/>
    </p:custDataLst>
    <p:extLst>
      <p:ext uri="{BB962C8B-B14F-4D97-AF65-F5344CB8AC3E}">
        <p14:creationId xmlns:p14="http://schemas.microsoft.com/office/powerpoint/2010/main" val="384369630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en-US" smtClean="0"/>
              <a:t>Cuff pressures </a:t>
            </a:r>
            <a:br>
              <a:rPr lang="en-US" smtClean="0"/>
            </a:br>
            <a:r>
              <a:rPr lang="en-US" sz="2400" i="1" smtClean="0"/>
              <a:t>(Pilbeam)</a:t>
            </a:r>
          </a:p>
        </p:txBody>
      </p:sp>
      <p:sp>
        <p:nvSpPr>
          <p:cNvPr id="143363" name="Rectangle 3"/>
          <p:cNvSpPr>
            <a:spLocks noGrp="1" noChangeArrowheads="1"/>
          </p:cNvSpPr>
          <p:nvPr>
            <p:ph idx="1"/>
          </p:nvPr>
        </p:nvSpPr>
        <p:spPr>
          <a:xfrm>
            <a:off x="685800" y="2362200"/>
            <a:ext cx="7772400" cy="3429000"/>
          </a:xfrm>
        </p:spPr>
        <p:txBody>
          <a:bodyPr/>
          <a:lstStyle/>
          <a:p>
            <a:pPr eaLnBrk="1" hangingPunct="1"/>
            <a:r>
              <a:rPr lang="en-US" sz="4000" dirty="0" smtClean="0"/>
              <a:t>20 – 25 </a:t>
            </a:r>
            <a:r>
              <a:rPr lang="en-US" sz="4000" dirty="0" smtClean="0"/>
              <a:t>mm Hg </a:t>
            </a:r>
            <a:r>
              <a:rPr lang="en-US" sz="4000" dirty="0" smtClean="0"/>
              <a:t>or Torr  </a:t>
            </a:r>
          </a:p>
          <a:p>
            <a:pPr eaLnBrk="1" hangingPunct="1"/>
            <a:endParaRPr lang="en-US" sz="4000" dirty="0" smtClean="0"/>
          </a:p>
          <a:p>
            <a:pPr eaLnBrk="1" hangingPunct="1"/>
            <a:r>
              <a:rPr lang="en-US" sz="4000" dirty="0" smtClean="0"/>
              <a:t>27 - 34 </a:t>
            </a:r>
            <a:r>
              <a:rPr lang="en-US" sz="4000" dirty="0" smtClean="0"/>
              <a:t>cm H</a:t>
            </a:r>
            <a:r>
              <a:rPr lang="en-US" sz="4000" baseline="-25000" dirty="0" smtClean="0"/>
              <a:t>2</a:t>
            </a:r>
            <a:r>
              <a:rPr lang="en-US" sz="4000" dirty="0" smtClean="0"/>
              <a:t>O</a:t>
            </a:r>
            <a:endParaRPr lang="en-US" sz="4000" dirty="0" smtClean="0"/>
          </a:p>
        </p:txBody>
      </p:sp>
    </p:spTree>
    <p:custDataLst>
      <p:tags r:id="rId1"/>
    </p:custDataLst>
    <p:extLst>
      <p:ext uri="{BB962C8B-B14F-4D97-AF65-F5344CB8AC3E}">
        <p14:creationId xmlns:p14="http://schemas.microsoft.com/office/powerpoint/2010/main" val="3197522527"/>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for VAP Prevention</a:t>
            </a:r>
          </a:p>
        </p:txBody>
      </p:sp>
      <p:sp>
        <p:nvSpPr>
          <p:cNvPr id="4" name="Rectangle 3"/>
          <p:cNvSpPr txBox="1">
            <a:spLocks noChangeArrowheads="1"/>
          </p:cNvSpPr>
          <p:nvPr/>
        </p:nvSpPr>
        <p:spPr bwMode="auto">
          <a:xfrm>
            <a:off x="685800" y="1981200"/>
            <a:ext cx="8001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0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eaLnBrk="1" hangingPunct="1">
              <a:lnSpc>
                <a:spcPct val="90000"/>
              </a:lnSpc>
              <a:buFontTx/>
              <a:buAutoNum type="arabicPeriod" startAt="2"/>
            </a:pPr>
            <a:r>
              <a:rPr lang="en-US" kern="0" dirty="0" smtClean="0"/>
              <a:t>More Respiratory Therapy Strategies</a:t>
            </a:r>
          </a:p>
          <a:p>
            <a:pPr marL="0" indent="0" eaLnBrk="1" hangingPunct="1">
              <a:lnSpc>
                <a:spcPct val="90000"/>
              </a:lnSpc>
              <a:buNone/>
            </a:pPr>
            <a:endParaRPr lang="en-US" kern="0" dirty="0" smtClean="0"/>
          </a:p>
          <a:p>
            <a:pPr lvl="1" eaLnBrk="1" hangingPunct="1"/>
            <a:endParaRPr lang="en-US" dirty="0"/>
          </a:p>
          <a:p>
            <a:pPr lvl="1" eaLnBrk="1" hangingPunct="1"/>
            <a:r>
              <a:rPr lang="en-US" dirty="0"/>
              <a:t>Perform regular oral care with an antiseptic solution</a:t>
            </a:r>
          </a:p>
          <a:p>
            <a:pPr lvl="1" eaLnBrk="1" hangingPunct="1">
              <a:lnSpc>
                <a:spcPct val="90000"/>
              </a:lnSpc>
            </a:pPr>
            <a:endParaRPr lang="en-US" kern="0" dirty="0" smtClean="0"/>
          </a:p>
        </p:txBody>
      </p:sp>
    </p:spTree>
    <p:extLst>
      <p:ext uri="{BB962C8B-B14F-4D97-AF65-F5344CB8AC3E}">
        <p14:creationId xmlns:p14="http://schemas.microsoft.com/office/powerpoint/2010/main" val="32195155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r>
              <a:rPr lang="en-US" sz="3600" smtClean="0"/>
              <a:t>Importance of Oral Care</a:t>
            </a:r>
          </a:p>
        </p:txBody>
      </p:sp>
      <p:sp>
        <p:nvSpPr>
          <p:cNvPr id="177155" name="Rectangle 3"/>
          <p:cNvSpPr>
            <a:spLocks noGrp="1" noChangeArrowheads="1"/>
          </p:cNvSpPr>
          <p:nvPr>
            <p:ph idx="1"/>
          </p:nvPr>
        </p:nvSpPr>
        <p:spPr>
          <a:xfrm>
            <a:off x="685800" y="1981200"/>
            <a:ext cx="7772400" cy="4572000"/>
          </a:xfrm>
        </p:spPr>
        <p:txBody>
          <a:bodyPr/>
          <a:lstStyle/>
          <a:p>
            <a:pPr eaLnBrk="1" hangingPunct="1"/>
            <a:endParaRPr lang="en-US" smtClean="0"/>
          </a:p>
          <a:p>
            <a:pPr eaLnBrk="1" hangingPunct="1"/>
            <a:r>
              <a:rPr lang="en-US" smtClean="0"/>
              <a:t>Studies have shown some of the major risk factors for VAP include:</a:t>
            </a:r>
          </a:p>
          <a:p>
            <a:pPr eaLnBrk="1" hangingPunct="1"/>
            <a:endParaRPr lang="en-US" smtClean="0"/>
          </a:p>
          <a:p>
            <a:pPr lvl="1" eaLnBrk="1" hangingPunct="1"/>
            <a:r>
              <a:rPr lang="en-US" smtClean="0"/>
              <a:t>Bacterial colonization of the oral pharynx </a:t>
            </a:r>
          </a:p>
          <a:p>
            <a:pPr lvl="1" eaLnBrk="1" hangingPunct="1"/>
            <a:r>
              <a:rPr lang="en-US" smtClean="0"/>
              <a:t>Aspiration of subglottic secretions</a:t>
            </a:r>
          </a:p>
          <a:p>
            <a:pPr lvl="1" eaLnBrk="1" hangingPunct="1"/>
            <a:r>
              <a:rPr lang="en-US" smtClean="0"/>
              <a:t>Colonization of dental plaque</a:t>
            </a:r>
          </a:p>
        </p:txBody>
      </p:sp>
    </p:spTree>
    <p:custDataLst>
      <p:tags r:id="rId1"/>
    </p:custDataLst>
    <p:extLst>
      <p:ext uri="{BB962C8B-B14F-4D97-AF65-F5344CB8AC3E}">
        <p14:creationId xmlns:p14="http://schemas.microsoft.com/office/powerpoint/2010/main" val="3451809756"/>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304800" y="609600"/>
            <a:ext cx="8610600" cy="1143000"/>
          </a:xfrm>
        </p:spPr>
        <p:txBody>
          <a:bodyPr/>
          <a:lstStyle/>
          <a:p>
            <a:pPr eaLnBrk="1" hangingPunct="1"/>
            <a:r>
              <a:rPr lang="en-US" sz="3600" smtClean="0"/>
              <a:t>Oral Care Procedure</a:t>
            </a:r>
          </a:p>
        </p:txBody>
      </p:sp>
      <p:sp>
        <p:nvSpPr>
          <p:cNvPr id="178179" name="Rectangle 3"/>
          <p:cNvSpPr>
            <a:spLocks noGrp="1" noChangeArrowheads="1"/>
          </p:cNvSpPr>
          <p:nvPr>
            <p:ph idx="1"/>
          </p:nvPr>
        </p:nvSpPr>
        <p:spPr>
          <a:xfrm>
            <a:off x="381000" y="1752600"/>
            <a:ext cx="8534400" cy="4419600"/>
          </a:xfrm>
        </p:spPr>
        <p:txBody>
          <a:bodyPr/>
          <a:lstStyle/>
          <a:p>
            <a:pPr lvl="1" eaLnBrk="1" hangingPunct="1">
              <a:lnSpc>
                <a:spcPct val="90000"/>
              </a:lnSpc>
              <a:buFont typeface="Wingdings" pitchFamily="2" charset="2"/>
              <a:buNone/>
            </a:pPr>
            <a:endParaRPr lang="en-US" dirty="0" smtClean="0">
              <a:cs typeface="Times New Roman" pitchFamily="18" charset="0"/>
            </a:endParaRPr>
          </a:p>
          <a:p>
            <a:pPr eaLnBrk="1" hangingPunct="1">
              <a:lnSpc>
                <a:spcPct val="90000"/>
              </a:lnSpc>
            </a:pPr>
            <a:r>
              <a:rPr lang="en-US" dirty="0" smtClean="0">
                <a:cs typeface="Times New Roman" pitchFamily="18" charset="0"/>
              </a:rPr>
              <a:t>Prepare equipment for oral care (no kits)</a:t>
            </a:r>
          </a:p>
          <a:p>
            <a:pPr eaLnBrk="1" hangingPunct="1">
              <a:lnSpc>
                <a:spcPct val="90000"/>
              </a:lnSpc>
            </a:pPr>
            <a:endParaRPr lang="en-US" dirty="0" smtClean="0">
              <a:cs typeface="Times New Roman" pitchFamily="18" charset="0"/>
            </a:endParaRPr>
          </a:p>
          <a:p>
            <a:pPr lvl="1" eaLnBrk="1" hangingPunct="1">
              <a:lnSpc>
                <a:spcPct val="90000"/>
              </a:lnSpc>
            </a:pPr>
            <a:r>
              <a:rPr lang="en-US" dirty="0" smtClean="0">
                <a:cs typeface="Times New Roman" pitchFamily="18" charset="0"/>
              </a:rPr>
              <a:t>PPE (gloves, fluid shield)</a:t>
            </a:r>
          </a:p>
          <a:p>
            <a:pPr lvl="1" eaLnBrk="1" hangingPunct="1">
              <a:lnSpc>
                <a:spcPct val="90000"/>
              </a:lnSpc>
            </a:pPr>
            <a:r>
              <a:rPr lang="en-US" dirty="0" smtClean="0">
                <a:cs typeface="Times New Roman" pitchFamily="18" charset="0"/>
              </a:rPr>
              <a:t>lemon glycerin swabs or sponge swabs</a:t>
            </a:r>
          </a:p>
          <a:p>
            <a:pPr lvl="1" eaLnBrk="1" hangingPunct="1">
              <a:lnSpc>
                <a:spcPct val="90000"/>
              </a:lnSpc>
            </a:pPr>
            <a:r>
              <a:rPr lang="en-US" dirty="0" smtClean="0">
                <a:cs typeface="Times New Roman" pitchFamily="18" charset="0"/>
              </a:rPr>
              <a:t> or tooth brush and tooth paste</a:t>
            </a:r>
          </a:p>
          <a:p>
            <a:pPr lvl="1" eaLnBrk="1" hangingPunct="1">
              <a:lnSpc>
                <a:spcPct val="90000"/>
              </a:lnSpc>
            </a:pPr>
            <a:r>
              <a:rPr lang="en-US" dirty="0" smtClean="0">
                <a:cs typeface="Times New Roman" pitchFamily="18" charset="0"/>
              </a:rPr>
              <a:t>½ strength mouthwash</a:t>
            </a:r>
          </a:p>
          <a:p>
            <a:pPr lvl="1" eaLnBrk="1" hangingPunct="1">
              <a:lnSpc>
                <a:spcPct val="90000"/>
              </a:lnSpc>
            </a:pPr>
            <a:r>
              <a:rPr lang="en-US" dirty="0" smtClean="0">
                <a:cs typeface="Times New Roman" pitchFamily="18" charset="0"/>
              </a:rPr>
              <a:t>basin</a:t>
            </a:r>
          </a:p>
          <a:p>
            <a:pPr lvl="1" eaLnBrk="1" hangingPunct="1">
              <a:lnSpc>
                <a:spcPct val="90000"/>
              </a:lnSpc>
            </a:pPr>
            <a:r>
              <a:rPr lang="en-US" dirty="0" smtClean="0">
                <a:cs typeface="Times New Roman" pitchFamily="18" charset="0"/>
              </a:rPr>
              <a:t>suction and yankauer catheter</a:t>
            </a:r>
          </a:p>
        </p:txBody>
      </p:sp>
    </p:spTree>
    <p:custDataLst>
      <p:tags r:id="rId1"/>
    </p:custDataLst>
    <p:extLst>
      <p:ext uri="{BB962C8B-B14F-4D97-AF65-F5344CB8AC3E}">
        <p14:creationId xmlns:p14="http://schemas.microsoft.com/office/powerpoint/2010/main" val="2511925035"/>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8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3" name="Text Box 3"/>
          <p:cNvSpPr txBox="1">
            <a:spLocks noChangeArrowheads="1"/>
          </p:cNvSpPr>
          <p:nvPr/>
        </p:nvSpPr>
        <p:spPr bwMode="auto">
          <a:xfrm>
            <a:off x="5105400" y="609600"/>
            <a:ext cx="3810000" cy="543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eaLnBrk="0" fontAlgn="base" hangingPunct="0">
              <a:spcBef>
                <a:spcPct val="0"/>
              </a:spcBef>
              <a:spcAft>
                <a:spcPct val="0"/>
              </a:spcAft>
              <a:defRPr sz="2800">
                <a:solidFill>
                  <a:schemeClr val="tx2"/>
                </a:solidFill>
                <a:latin typeface="Arial" charset="0"/>
                <a:cs typeface="Times New Roman" pitchFamily="18" charset="0"/>
              </a:defRPr>
            </a:lvl9pPr>
          </a:lstStyle>
          <a:p>
            <a:pPr algn="ctr" eaLnBrk="1" hangingPunct="1">
              <a:spcBef>
                <a:spcPct val="50000"/>
              </a:spcBef>
            </a:pPr>
            <a:r>
              <a:rPr lang="en-US" b="1" dirty="0"/>
              <a:t>Many products now available include:</a:t>
            </a:r>
          </a:p>
          <a:p>
            <a:pPr eaLnBrk="1" hangingPunct="1">
              <a:spcBef>
                <a:spcPct val="50000"/>
              </a:spcBef>
              <a:buFontTx/>
              <a:buChar char="•"/>
            </a:pPr>
            <a:r>
              <a:rPr lang="en-US" i="1" dirty="0"/>
              <a:t>Suction tooth brush</a:t>
            </a:r>
          </a:p>
          <a:p>
            <a:pPr eaLnBrk="1" hangingPunct="1">
              <a:spcBef>
                <a:spcPct val="50000"/>
              </a:spcBef>
              <a:buFontTx/>
              <a:buChar char="•"/>
            </a:pPr>
            <a:r>
              <a:rPr lang="en-US" i="1" dirty="0"/>
              <a:t>Suction swab</a:t>
            </a:r>
          </a:p>
          <a:p>
            <a:pPr eaLnBrk="1" hangingPunct="1">
              <a:spcBef>
                <a:spcPct val="50000"/>
              </a:spcBef>
              <a:buFontTx/>
              <a:buChar char="•"/>
            </a:pPr>
            <a:r>
              <a:rPr lang="en-US" i="1" dirty="0"/>
              <a:t>Covered yankauer</a:t>
            </a:r>
          </a:p>
          <a:p>
            <a:pPr eaLnBrk="1" hangingPunct="1">
              <a:spcBef>
                <a:spcPct val="50000"/>
              </a:spcBef>
              <a:buFontTx/>
              <a:buChar char="•"/>
            </a:pPr>
            <a:r>
              <a:rPr lang="en-US" i="1" dirty="0"/>
              <a:t>Peroxide solutions</a:t>
            </a:r>
          </a:p>
          <a:p>
            <a:pPr eaLnBrk="1" hangingPunct="1">
              <a:spcBef>
                <a:spcPct val="50000"/>
              </a:spcBef>
              <a:buFontTx/>
              <a:buChar char="•"/>
            </a:pPr>
            <a:r>
              <a:rPr lang="en-US" i="1" dirty="0"/>
              <a:t>Oral rinse</a:t>
            </a:r>
          </a:p>
          <a:p>
            <a:pPr eaLnBrk="1" hangingPunct="1">
              <a:spcBef>
                <a:spcPct val="50000"/>
              </a:spcBef>
              <a:buFontTx/>
              <a:buChar char="•"/>
            </a:pPr>
            <a:r>
              <a:rPr lang="en-US" i="1" dirty="0"/>
              <a:t>Antiplaque solution</a:t>
            </a:r>
          </a:p>
          <a:p>
            <a:pPr eaLnBrk="1" hangingPunct="1">
              <a:spcBef>
                <a:spcPct val="50000"/>
              </a:spcBef>
              <a:buFontTx/>
              <a:buChar char="•"/>
            </a:pPr>
            <a:r>
              <a:rPr lang="en-US" i="1" dirty="0"/>
              <a:t>Mouthwash</a:t>
            </a:r>
          </a:p>
        </p:txBody>
      </p:sp>
    </p:spTree>
    <p:custDataLst>
      <p:tags r:id="rId1"/>
    </p:custDataLst>
    <p:extLst>
      <p:ext uri="{BB962C8B-B14F-4D97-AF65-F5344CB8AC3E}">
        <p14:creationId xmlns:p14="http://schemas.microsoft.com/office/powerpoint/2010/main" val="307389433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Major Topics</a:t>
            </a:r>
          </a:p>
        </p:txBody>
      </p:sp>
      <p:sp>
        <p:nvSpPr>
          <p:cNvPr id="11267" name="Rectangle 3"/>
          <p:cNvSpPr>
            <a:spLocks noGrp="1" noChangeArrowheads="1"/>
          </p:cNvSpPr>
          <p:nvPr>
            <p:ph idx="1"/>
          </p:nvPr>
        </p:nvSpPr>
        <p:spPr>
          <a:xfrm>
            <a:off x="685800" y="1981200"/>
            <a:ext cx="7772400" cy="4572000"/>
          </a:xfrm>
        </p:spPr>
        <p:txBody>
          <a:bodyPr/>
          <a:lstStyle/>
          <a:p>
            <a:pPr marL="609600" indent="-609600" eaLnBrk="1" hangingPunct="1">
              <a:lnSpc>
                <a:spcPct val="90000"/>
              </a:lnSpc>
              <a:buFontTx/>
              <a:buAutoNum type="alphaLcPeriod"/>
            </a:pPr>
            <a:r>
              <a:rPr lang="en-US" sz="2400" dirty="0" smtClean="0"/>
              <a:t>Oral Intubation Verification &amp; Stabilization</a:t>
            </a:r>
          </a:p>
          <a:p>
            <a:pPr marL="609600" indent="-609600" eaLnBrk="1" hangingPunct="1">
              <a:lnSpc>
                <a:spcPct val="90000"/>
              </a:lnSpc>
              <a:buFontTx/>
              <a:buAutoNum type="alphaLcPeriod"/>
            </a:pPr>
            <a:r>
              <a:rPr lang="en-US" sz="2400" dirty="0" smtClean="0"/>
              <a:t>Nasal Intubation</a:t>
            </a:r>
            <a:endParaRPr lang="en-US" sz="2400" dirty="0" smtClean="0"/>
          </a:p>
          <a:p>
            <a:pPr marL="609600" indent="-609600" eaLnBrk="1" hangingPunct="1">
              <a:lnSpc>
                <a:spcPct val="90000"/>
              </a:lnSpc>
              <a:buFontTx/>
              <a:buAutoNum type="alphaLcPeriod"/>
            </a:pPr>
            <a:r>
              <a:rPr lang="en-US" sz="2400" dirty="0" smtClean="0"/>
              <a:t>Ventilator </a:t>
            </a:r>
            <a:r>
              <a:rPr lang="en-US" sz="2400" dirty="0" smtClean="0"/>
              <a:t>Associated Pneumonia </a:t>
            </a:r>
          </a:p>
          <a:p>
            <a:pPr marL="609600" indent="-609600" eaLnBrk="1" hangingPunct="1">
              <a:lnSpc>
                <a:spcPct val="90000"/>
              </a:lnSpc>
              <a:buFontTx/>
              <a:buAutoNum type="alphaLcPeriod"/>
            </a:pPr>
            <a:r>
              <a:rPr lang="en-US" sz="2400" dirty="0" smtClean="0"/>
              <a:t>Alternative Airways &amp; Accessories</a:t>
            </a:r>
          </a:p>
          <a:p>
            <a:pPr marL="609600" indent="-609600" eaLnBrk="1" hangingPunct="1">
              <a:lnSpc>
                <a:spcPct val="90000"/>
              </a:lnSpc>
              <a:buFontTx/>
              <a:buAutoNum type="alphaLcPeriod"/>
            </a:pPr>
            <a:r>
              <a:rPr lang="en-US" sz="2400" dirty="0" smtClean="0"/>
              <a:t>Exchanges &amp; Extubation</a:t>
            </a:r>
          </a:p>
          <a:p>
            <a:pPr marL="609600" indent="-609600" eaLnBrk="1" hangingPunct="1">
              <a:lnSpc>
                <a:spcPct val="90000"/>
              </a:lnSpc>
              <a:buFontTx/>
              <a:buAutoNum type="alphaLcPeriod"/>
            </a:pPr>
            <a:r>
              <a:rPr lang="en-US" sz="2400" dirty="0" smtClean="0"/>
              <a:t>Tracheostomy Airway Insertion &amp; Changes</a:t>
            </a:r>
          </a:p>
          <a:p>
            <a:pPr marL="609600" indent="-609600" eaLnBrk="1" hangingPunct="1">
              <a:lnSpc>
                <a:spcPct val="90000"/>
              </a:lnSpc>
              <a:buFontTx/>
              <a:buAutoNum type="alphaLcPeriod"/>
            </a:pPr>
            <a:r>
              <a:rPr lang="en-US" sz="2400" dirty="0" smtClean="0"/>
              <a:t>Humidity &amp; Oxygenation</a:t>
            </a:r>
          </a:p>
          <a:p>
            <a:pPr marL="609600" indent="-609600" eaLnBrk="1" hangingPunct="1">
              <a:lnSpc>
                <a:spcPct val="90000"/>
              </a:lnSpc>
              <a:buFontTx/>
              <a:buAutoNum type="alphaLcPeriod"/>
            </a:pPr>
            <a:r>
              <a:rPr lang="en-US" sz="2400" dirty="0" smtClean="0"/>
              <a:t>Laryngectomy </a:t>
            </a:r>
            <a:endParaRPr lang="en-US" sz="2400" dirty="0" smtClean="0"/>
          </a:p>
          <a:p>
            <a:pPr marL="609600" indent="-609600" eaLnBrk="1" hangingPunct="1">
              <a:lnSpc>
                <a:spcPct val="90000"/>
              </a:lnSpc>
              <a:buFontTx/>
              <a:buAutoNum type="alphaLcPeriod"/>
            </a:pPr>
            <a:r>
              <a:rPr lang="en-US" sz="2400" dirty="0" smtClean="0"/>
              <a:t>Communication Devices</a:t>
            </a:r>
          </a:p>
          <a:p>
            <a:pPr marL="609600" indent="-609600" eaLnBrk="1" hangingPunct="1">
              <a:lnSpc>
                <a:spcPct val="90000"/>
              </a:lnSpc>
              <a:buFontTx/>
              <a:buAutoNum type="alphaLcPeriod"/>
            </a:pPr>
            <a:r>
              <a:rPr lang="en-US" sz="2400" dirty="0" smtClean="0"/>
              <a:t>Decannulation</a:t>
            </a:r>
          </a:p>
          <a:p>
            <a:pPr marL="609600" indent="-609600" eaLnBrk="1" hangingPunct="1">
              <a:lnSpc>
                <a:spcPct val="90000"/>
              </a:lnSpc>
              <a:buFontTx/>
              <a:buAutoNum type="alphaLcPeriod"/>
            </a:pPr>
            <a:r>
              <a:rPr lang="en-US" sz="2400" dirty="0" smtClean="0"/>
              <a:t>Home care</a:t>
            </a:r>
          </a:p>
        </p:txBody>
      </p:sp>
    </p:spTree>
    <p:custDataLst>
      <p:tags r:id="rId1"/>
    </p:custDataLst>
    <p:extLst>
      <p:ext uri="{BB962C8B-B14F-4D97-AF65-F5344CB8AC3E}">
        <p14:creationId xmlns:p14="http://schemas.microsoft.com/office/powerpoint/2010/main" val="1272102943"/>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38200"/>
          </a:xfrm>
        </p:spPr>
        <p:txBody>
          <a:bodyPr/>
          <a:lstStyle/>
          <a:p>
            <a:r>
              <a:rPr lang="en-US" dirty="0"/>
              <a:t>Strategies for VAP Prevention</a:t>
            </a:r>
          </a:p>
        </p:txBody>
      </p:sp>
      <p:sp>
        <p:nvSpPr>
          <p:cNvPr id="4" name="Rectangle 3"/>
          <p:cNvSpPr txBox="1">
            <a:spLocks noChangeArrowheads="1"/>
          </p:cNvSpPr>
          <p:nvPr/>
        </p:nvSpPr>
        <p:spPr bwMode="auto">
          <a:xfrm>
            <a:off x="685800" y="1752600"/>
            <a:ext cx="8001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0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eaLnBrk="1" hangingPunct="1">
              <a:lnSpc>
                <a:spcPct val="90000"/>
              </a:lnSpc>
              <a:buFontTx/>
              <a:buAutoNum type="arabicPeriod" startAt="2"/>
            </a:pPr>
            <a:r>
              <a:rPr lang="en-US" kern="0" dirty="0" smtClean="0"/>
              <a:t>More Respiratory Therapy Strategies</a:t>
            </a:r>
          </a:p>
          <a:p>
            <a:pPr eaLnBrk="1" hangingPunct="1">
              <a:lnSpc>
                <a:spcPct val="80000"/>
              </a:lnSpc>
              <a:buFontTx/>
              <a:buNone/>
            </a:pPr>
            <a:endParaRPr lang="en-US" sz="2000" dirty="0" smtClean="0"/>
          </a:p>
          <a:p>
            <a:pPr eaLnBrk="1" hangingPunct="1">
              <a:lnSpc>
                <a:spcPct val="80000"/>
              </a:lnSpc>
              <a:buFontTx/>
              <a:buNone/>
            </a:pPr>
            <a:r>
              <a:rPr lang="en-US" sz="2400" dirty="0" smtClean="0"/>
              <a:t>MINIMIZE </a:t>
            </a:r>
            <a:r>
              <a:rPr lang="en-US" sz="2400" dirty="0"/>
              <a:t>VENTILATOR EQUIPMENT CONTAMINATION</a:t>
            </a:r>
          </a:p>
          <a:p>
            <a:pPr eaLnBrk="1" hangingPunct="1">
              <a:lnSpc>
                <a:spcPct val="80000"/>
              </a:lnSpc>
            </a:pPr>
            <a:endParaRPr lang="en-US" sz="2800" dirty="0"/>
          </a:p>
          <a:p>
            <a:pPr lvl="1" eaLnBrk="1" hangingPunct="1">
              <a:lnSpc>
                <a:spcPct val="80000"/>
              </a:lnSpc>
            </a:pPr>
            <a:r>
              <a:rPr lang="en-US" sz="2400" dirty="0"/>
              <a:t>Minimal opening of the ventilator </a:t>
            </a:r>
            <a:r>
              <a:rPr lang="en-US" sz="2400" dirty="0" smtClean="0"/>
              <a:t>circuit</a:t>
            </a:r>
          </a:p>
          <a:p>
            <a:pPr lvl="1" eaLnBrk="1" hangingPunct="1">
              <a:lnSpc>
                <a:spcPct val="80000"/>
              </a:lnSpc>
            </a:pPr>
            <a:r>
              <a:rPr lang="en-US" sz="2400" dirty="0" smtClean="0"/>
              <a:t>Sterile </a:t>
            </a:r>
            <a:r>
              <a:rPr lang="en-US" sz="2400" dirty="0"/>
              <a:t>technique with suctioning &amp;  closed suction </a:t>
            </a:r>
            <a:r>
              <a:rPr lang="en-US" sz="2400" dirty="0" smtClean="0"/>
              <a:t>systems</a:t>
            </a:r>
          </a:p>
          <a:p>
            <a:pPr lvl="1" eaLnBrk="1" hangingPunct="1">
              <a:lnSpc>
                <a:spcPct val="80000"/>
              </a:lnSpc>
            </a:pPr>
            <a:r>
              <a:rPr lang="en-US" sz="2400" dirty="0" smtClean="0"/>
              <a:t>Remove </a:t>
            </a:r>
            <a:r>
              <a:rPr lang="en-US" sz="2400" dirty="0"/>
              <a:t>condensate from ventilator circuits but keep circuit closed during </a:t>
            </a:r>
            <a:r>
              <a:rPr lang="en-US" sz="2400" dirty="0" smtClean="0"/>
              <a:t>removal</a:t>
            </a:r>
          </a:p>
          <a:p>
            <a:pPr lvl="1" eaLnBrk="1" hangingPunct="1">
              <a:lnSpc>
                <a:spcPct val="80000"/>
              </a:lnSpc>
            </a:pPr>
            <a:r>
              <a:rPr lang="en-US" sz="2400" dirty="0" smtClean="0"/>
              <a:t>Filter </a:t>
            </a:r>
            <a:r>
              <a:rPr lang="en-US" sz="2400" dirty="0"/>
              <a:t>gases (inspiratory &amp; expiratory)</a:t>
            </a:r>
          </a:p>
          <a:p>
            <a:pPr lvl="1" eaLnBrk="1" hangingPunct="1">
              <a:lnSpc>
                <a:spcPct val="90000"/>
              </a:lnSpc>
            </a:pPr>
            <a:endParaRPr lang="en-US" sz="3200" kern="0" dirty="0" smtClean="0"/>
          </a:p>
        </p:txBody>
      </p:sp>
    </p:spTree>
    <p:extLst>
      <p:ext uri="{BB962C8B-B14F-4D97-AF65-F5344CB8AC3E}">
        <p14:creationId xmlns:p14="http://schemas.microsoft.com/office/powerpoint/2010/main" val="29096263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609600" y="1828800"/>
            <a:ext cx="7772400" cy="1905000"/>
          </a:xfrm>
        </p:spPr>
        <p:txBody>
          <a:bodyPr>
            <a:normAutofit fontScale="90000"/>
          </a:bodyPr>
          <a:lstStyle/>
          <a:p>
            <a:pPr eaLnBrk="1" hangingPunct="1"/>
            <a:r>
              <a:rPr lang="en-US" sz="4000" smtClean="0">
                <a:hlinkClick r:id="rId3"/>
              </a:rPr>
              <a:t>http://www.youtube.com/covidienplc#p/a/u/2/ZmVmm2viFOs</a:t>
            </a:r>
            <a:r>
              <a:rPr lang="en-US" sz="4000" smtClean="0"/>
              <a:t/>
            </a:r>
            <a:br>
              <a:rPr lang="en-US" sz="4000" smtClean="0"/>
            </a:br>
            <a:endParaRPr lang="en-US" sz="4000" smtClean="0"/>
          </a:p>
        </p:txBody>
      </p:sp>
      <p:sp>
        <p:nvSpPr>
          <p:cNvPr id="183299" name="Text Box 3"/>
          <p:cNvSpPr txBox="1">
            <a:spLocks noChangeArrowheads="1"/>
          </p:cNvSpPr>
          <p:nvPr/>
        </p:nvSpPr>
        <p:spPr bwMode="auto">
          <a:xfrm>
            <a:off x="838200" y="4114800"/>
            <a:ext cx="73152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eaLnBrk="0" fontAlgn="base" hangingPunct="0">
              <a:spcBef>
                <a:spcPct val="0"/>
              </a:spcBef>
              <a:spcAft>
                <a:spcPct val="0"/>
              </a:spcAft>
              <a:defRPr sz="2800">
                <a:solidFill>
                  <a:schemeClr val="tx2"/>
                </a:solidFill>
                <a:latin typeface="Arial" charset="0"/>
                <a:cs typeface="Times New Roman" pitchFamily="18" charset="0"/>
              </a:defRPr>
            </a:lvl9pPr>
          </a:lstStyle>
          <a:p>
            <a:pPr algn="ctr" eaLnBrk="1" hangingPunct="1">
              <a:spcBef>
                <a:spcPct val="50000"/>
              </a:spcBef>
            </a:pPr>
            <a:r>
              <a:rPr lang="en-US"/>
              <a:t>Why should we use filters?</a:t>
            </a:r>
          </a:p>
          <a:p>
            <a:pPr algn="ctr" eaLnBrk="1" hangingPunct="1">
              <a:spcBef>
                <a:spcPct val="50000"/>
              </a:spcBef>
            </a:pPr>
            <a:r>
              <a:rPr lang="en-US"/>
              <a:t>Why shouldn’t we break the circuit?</a:t>
            </a:r>
          </a:p>
        </p:txBody>
      </p:sp>
    </p:spTree>
    <p:custDataLst>
      <p:tags r:id="rId1"/>
    </p:custDataLst>
    <p:extLst>
      <p:ext uri="{BB962C8B-B14F-4D97-AF65-F5344CB8AC3E}">
        <p14:creationId xmlns:p14="http://schemas.microsoft.com/office/powerpoint/2010/main" val="4208568877"/>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38200"/>
          </a:xfrm>
        </p:spPr>
        <p:txBody>
          <a:bodyPr/>
          <a:lstStyle/>
          <a:p>
            <a:r>
              <a:rPr lang="en-US" dirty="0"/>
              <a:t>Strategies for VAP Prevention</a:t>
            </a:r>
          </a:p>
        </p:txBody>
      </p:sp>
      <p:sp>
        <p:nvSpPr>
          <p:cNvPr id="4" name="Rectangle 3"/>
          <p:cNvSpPr txBox="1">
            <a:spLocks noChangeArrowheads="1"/>
          </p:cNvSpPr>
          <p:nvPr/>
        </p:nvSpPr>
        <p:spPr bwMode="auto">
          <a:xfrm>
            <a:off x="685800" y="1752600"/>
            <a:ext cx="8001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0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eaLnBrk="1" hangingPunct="1">
              <a:lnSpc>
                <a:spcPct val="90000"/>
              </a:lnSpc>
              <a:buFontTx/>
              <a:buAutoNum type="arabicPeriod" startAt="2"/>
            </a:pPr>
            <a:r>
              <a:rPr lang="en-US" kern="0" dirty="0" smtClean="0"/>
              <a:t>More Respiratory Therapy Strategies</a:t>
            </a:r>
          </a:p>
          <a:p>
            <a:pPr eaLnBrk="1" hangingPunct="1">
              <a:lnSpc>
                <a:spcPct val="80000"/>
              </a:lnSpc>
              <a:buFontTx/>
              <a:buNone/>
            </a:pPr>
            <a:endParaRPr lang="en-US" sz="2400" dirty="0" smtClean="0"/>
          </a:p>
          <a:p>
            <a:pPr eaLnBrk="1" hangingPunct="1">
              <a:lnSpc>
                <a:spcPct val="80000"/>
              </a:lnSpc>
              <a:buFontTx/>
              <a:buNone/>
            </a:pPr>
            <a:endParaRPr lang="en-US" sz="2000" dirty="0" smtClean="0"/>
          </a:p>
          <a:p>
            <a:pPr eaLnBrk="1" hangingPunct="1">
              <a:lnSpc>
                <a:spcPct val="80000"/>
              </a:lnSpc>
              <a:buFontTx/>
              <a:buNone/>
            </a:pPr>
            <a:r>
              <a:rPr lang="en-US" sz="2400" dirty="0" smtClean="0"/>
              <a:t>MINIMIZE </a:t>
            </a:r>
            <a:r>
              <a:rPr lang="en-US" sz="2400" dirty="0"/>
              <a:t>VENTILATOR EQUIPMENT CONTAMINATION</a:t>
            </a:r>
          </a:p>
          <a:p>
            <a:pPr eaLnBrk="1" hangingPunct="1">
              <a:lnSpc>
                <a:spcPct val="80000"/>
              </a:lnSpc>
            </a:pPr>
            <a:endParaRPr lang="en-US" sz="2800" dirty="0"/>
          </a:p>
          <a:p>
            <a:pPr lvl="1" eaLnBrk="1" hangingPunct="1">
              <a:lnSpc>
                <a:spcPct val="80000"/>
              </a:lnSpc>
            </a:pPr>
            <a:r>
              <a:rPr lang="en-US" sz="2400" dirty="0" smtClean="0"/>
              <a:t>Use </a:t>
            </a:r>
            <a:r>
              <a:rPr lang="en-US" sz="2400" dirty="0"/>
              <a:t>sterile water to rinse reusable </a:t>
            </a:r>
            <a:r>
              <a:rPr lang="en-US" sz="2400" dirty="0" smtClean="0"/>
              <a:t>equipment</a:t>
            </a:r>
          </a:p>
          <a:p>
            <a:pPr lvl="1" eaLnBrk="1" hangingPunct="1">
              <a:lnSpc>
                <a:spcPct val="80000"/>
              </a:lnSpc>
            </a:pPr>
            <a:r>
              <a:rPr lang="en-US" sz="2400" dirty="0" smtClean="0"/>
              <a:t>HME </a:t>
            </a:r>
            <a:r>
              <a:rPr lang="en-US" sz="2400" dirty="0"/>
              <a:t>use if not contraindicated and change HMEs Q 48 hours unless visibly soiled or </a:t>
            </a:r>
            <a:r>
              <a:rPr lang="en-US" sz="2400" dirty="0" smtClean="0"/>
              <a:t>malfunctioning</a:t>
            </a:r>
          </a:p>
          <a:p>
            <a:pPr lvl="1" eaLnBrk="1" hangingPunct="1">
              <a:lnSpc>
                <a:spcPct val="80000"/>
              </a:lnSpc>
            </a:pPr>
            <a:r>
              <a:rPr lang="en-US" sz="2400" dirty="0" smtClean="0"/>
              <a:t>Change </a:t>
            </a:r>
            <a:r>
              <a:rPr lang="en-US" sz="2400" dirty="0"/>
              <a:t>circuits only when soiled or </a:t>
            </a:r>
            <a:r>
              <a:rPr lang="en-US" sz="2400" dirty="0" smtClean="0"/>
              <a:t>malfunctioning</a:t>
            </a:r>
          </a:p>
          <a:p>
            <a:pPr lvl="1" eaLnBrk="1" hangingPunct="1">
              <a:lnSpc>
                <a:spcPct val="80000"/>
              </a:lnSpc>
            </a:pPr>
            <a:r>
              <a:rPr lang="en-US" sz="2400" dirty="0" smtClean="0"/>
              <a:t>Disinfect </a:t>
            </a:r>
            <a:r>
              <a:rPr lang="en-US" sz="2400" dirty="0"/>
              <a:t>and s</a:t>
            </a:r>
            <a:r>
              <a:rPr lang="en-US" sz="2400" dirty="0" smtClean="0"/>
              <a:t>tore equipment </a:t>
            </a:r>
            <a:r>
              <a:rPr lang="en-US" sz="2400" dirty="0"/>
              <a:t>properly</a:t>
            </a:r>
          </a:p>
          <a:p>
            <a:pPr lvl="1" eaLnBrk="1" hangingPunct="1">
              <a:lnSpc>
                <a:spcPct val="90000"/>
              </a:lnSpc>
            </a:pPr>
            <a:endParaRPr lang="en-US" kern="0" dirty="0" smtClean="0"/>
          </a:p>
        </p:txBody>
      </p:sp>
    </p:spTree>
    <p:extLst>
      <p:ext uri="{BB962C8B-B14F-4D97-AF65-F5344CB8AC3E}">
        <p14:creationId xmlns:p14="http://schemas.microsoft.com/office/powerpoint/2010/main" val="26707768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r>
              <a:rPr lang="en-US" smtClean="0"/>
              <a:t>Strategies for VAP Prevention</a:t>
            </a:r>
          </a:p>
        </p:txBody>
      </p:sp>
      <p:sp>
        <p:nvSpPr>
          <p:cNvPr id="176131" name="Rectangle 3"/>
          <p:cNvSpPr>
            <a:spLocks noGrp="1" noChangeArrowheads="1"/>
          </p:cNvSpPr>
          <p:nvPr>
            <p:ph idx="1"/>
          </p:nvPr>
        </p:nvSpPr>
        <p:spPr>
          <a:xfrm>
            <a:off x="457200" y="1981200"/>
            <a:ext cx="8382000" cy="4495800"/>
          </a:xfrm>
        </p:spPr>
        <p:txBody>
          <a:bodyPr/>
          <a:lstStyle/>
          <a:p>
            <a:pPr eaLnBrk="1" hangingPunct="1">
              <a:buFontTx/>
              <a:buNone/>
            </a:pPr>
            <a:r>
              <a:rPr lang="en-US" dirty="0" smtClean="0"/>
              <a:t>3. Other Strategies</a:t>
            </a:r>
          </a:p>
          <a:p>
            <a:pPr eaLnBrk="1" hangingPunct="1">
              <a:buFontTx/>
              <a:buNone/>
            </a:pPr>
            <a:r>
              <a:rPr lang="en-US" sz="2000" dirty="0" smtClean="0"/>
              <a:t>					</a:t>
            </a:r>
            <a:endParaRPr lang="en-US" sz="2000" dirty="0"/>
          </a:p>
          <a:p>
            <a:pPr eaLnBrk="1" hangingPunct="1">
              <a:buFontTx/>
              <a:buNone/>
            </a:pPr>
            <a:r>
              <a:rPr lang="en-US" sz="2400" dirty="0" smtClean="0"/>
              <a:t>REDUCE DIGESTIVE TRACT COLONIZATION</a:t>
            </a:r>
          </a:p>
          <a:p>
            <a:pPr eaLnBrk="1" hangingPunct="1">
              <a:buFontTx/>
              <a:buNone/>
            </a:pPr>
            <a:endParaRPr lang="en-US" sz="1600" dirty="0" smtClean="0"/>
          </a:p>
          <a:p>
            <a:pPr lvl="1" eaLnBrk="1" hangingPunct="1">
              <a:lnSpc>
                <a:spcPct val="80000"/>
              </a:lnSpc>
            </a:pPr>
            <a:r>
              <a:rPr lang="en-US" sz="2400" dirty="0" smtClean="0">
                <a:cs typeface="Times New Roman" pitchFamily="18" charset="0"/>
              </a:rPr>
              <a:t>NG </a:t>
            </a:r>
            <a:r>
              <a:rPr lang="en-US" sz="2400" dirty="0">
                <a:cs typeface="Times New Roman" pitchFamily="18" charset="0"/>
              </a:rPr>
              <a:t>tube </a:t>
            </a:r>
            <a:r>
              <a:rPr lang="en-US" sz="2400" dirty="0" smtClean="0">
                <a:cs typeface="Times New Roman" pitchFamily="18" charset="0"/>
              </a:rPr>
              <a:t>placement</a:t>
            </a:r>
          </a:p>
          <a:p>
            <a:pPr lvl="1" eaLnBrk="1" hangingPunct="1">
              <a:lnSpc>
                <a:spcPct val="80000"/>
              </a:lnSpc>
            </a:pPr>
            <a:endParaRPr lang="en-US" sz="2400" dirty="0">
              <a:cs typeface="Times New Roman" pitchFamily="18" charset="0"/>
            </a:endParaRPr>
          </a:p>
          <a:p>
            <a:pPr lvl="1" eaLnBrk="1" hangingPunct="1">
              <a:lnSpc>
                <a:spcPct val="80000"/>
              </a:lnSpc>
            </a:pPr>
            <a:r>
              <a:rPr lang="en-US" sz="2400" dirty="0" smtClean="0">
                <a:cs typeface="Times New Roman" pitchFamily="18" charset="0"/>
              </a:rPr>
              <a:t>Feed Patient:  Parenteral nutrition or Duodenum </a:t>
            </a:r>
            <a:r>
              <a:rPr lang="en-US" sz="2400" dirty="0">
                <a:cs typeface="Times New Roman" pitchFamily="18" charset="0"/>
              </a:rPr>
              <a:t>feedings (J tube or </a:t>
            </a:r>
            <a:r>
              <a:rPr lang="en-US" sz="2400" dirty="0" err="1">
                <a:cs typeface="Times New Roman" pitchFamily="18" charset="0"/>
              </a:rPr>
              <a:t>Dobhoff</a:t>
            </a:r>
            <a:r>
              <a:rPr lang="en-US" sz="2400" dirty="0">
                <a:cs typeface="Times New Roman" pitchFamily="18" charset="0"/>
              </a:rPr>
              <a:t>)</a:t>
            </a:r>
            <a:r>
              <a:rPr lang="en-US" sz="2400" dirty="0"/>
              <a:t> </a:t>
            </a:r>
          </a:p>
          <a:p>
            <a:pPr lvl="1" eaLnBrk="1" hangingPunct="1"/>
            <a:endParaRPr lang="en-US" sz="2400" dirty="0" smtClean="0"/>
          </a:p>
        </p:txBody>
      </p:sp>
    </p:spTree>
    <p:custDataLst>
      <p:tags r:id="rId1"/>
    </p:custDataLst>
    <p:extLst>
      <p:ext uri="{BB962C8B-B14F-4D97-AF65-F5344CB8AC3E}">
        <p14:creationId xmlns:p14="http://schemas.microsoft.com/office/powerpoint/2010/main" val="3782869917"/>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type="title"/>
          </p:nvPr>
        </p:nvSpPr>
        <p:spPr>
          <a:xfrm>
            <a:off x="990600" y="609600"/>
            <a:ext cx="7772400" cy="990600"/>
          </a:xfrm>
        </p:spPr>
        <p:txBody>
          <a:bodyPr/>
          <a:lstStyle/>
          <a:p>
            <a:pPr eaLnBrk="1" hangingPunct="1"/>
            <a:r>
              <a:rPr lang="en-US" sz="4000" smtClean="0"/>
              <a:t>Strategies for VAP Prevention</a:t>
            </a:r>
          </a:p>
        </p:txBody>
      </p:sp>
      <p:sp>
        <p:nvSpPr>
          <p:cNvPr id="182274" name="Rectangle 2"/>
          <p:cNvSpPr>
            <a:spLocks noGrp="1" noChangeArrowheads="1"/>
          </p:cNvSpPr>
          <p:nvPr>
            <p:ph idx="1"/>
          </p:nvPr>
        </p:nvSpPr>
        <p:spPr>
          <a:xfrm>
            <a:off x="381000" y="1905000"/>
            <a:ext cx="8534400" cy="4648200"/>
          </a:xfrm>
        </p:spPr>
        <p:txBody>
          <a:bodyPr/>
          <a:lstStyle/>
          <a:p>
            <a:pPr eaLnBrk="1" hangingPunct="1">
              <a:buFontTx/>
              <a:buNone/>
            </a:pPr>
            <a:r>
              <a:rPr lang="en-US" sz="2400" dirty="0"/>
              <a:t>3. </a:t>
            </a:r>
            <a:r>
              <a:rPr lang="en-US" dirty="0"/>
              <a:t>Other Strategies</a:t>
            </a:r>
          </a:p>
          <a:p>
            <a:pPr marL="0" indent="0" eaLnBrk="1" hangingPunct="1">
              <a:lnSpc>
                <a:spcPct val="80000"/>
              </a:lnSpc>
              <a:buNone/>
            </a:pPr>
            <a:endParaRPr lang="en-US" sz="2400" b="1" dirty="0" smtClean="0"/>
          </a:p>
          <a:p>
            <a:pPr lvl="1" eaLnBrk="1" hangingPunct="1">
              <a:lnSpc>
                <a:spcPct val="80000"/>
              </a:lnSpc>
            </a:pPr>
            <a:r>
              <a:rPr lang="en-US" dirty="0" smtClean="0"/>
              <a:t>Deep vein thrombosis prophylaxis (DVT)</a:t>
            </a:r>
          </a:p>
          <a:p>
            <a:pPr lvl="1" eaLnBrk="1" hangingPunct="1">
              <a:lnSpc>
                <a:spcPct val="80000"/>
              </a:lnSpc>
            </a:pPr>
            <a:r>
              <a:rPr lang="en-US" dirty="0" smtClean="0"/>
              <a:t>Avoid </a:t>
            </a:r>
            <a:r>
              <a:rPr lang="en-US" dirty="0"/>
              <a:t>acid-suppressive therapy when not indicated for stress ulcers or </a:t>
            </a:r>
            <a:r>
              <a:rPr lang="en-US" dirty="0" smtClean="0"/>
              <a:t>gastritis</a:t>
            </a:r>
          </a:p>
          <a:p>
            <a:pPr lvl="1" eaLnBrk="1" hangingPunct="1">
              <a:lnSpc>
                <a:spcPct val="80000"/>
              </a:lnSpc>
            </a:pPr>
            <a:r>
              <a:rPr lang="en-US" dirty="0" smtClean="0">
                <a:cs typeface="Times New Roman" pitchFamily="18" charset="0"/>
              </a:rPr>
              <a:t>If </a:t>
            </a:r>
            <a:r>
              <a:rPr lang="en-US" dirty="0" smtClean="0">
                <a:cs typeface="Times New Roman" pitchFamily="18" charset="0"/>
              </a:rPr>
              <a:t>indicated – use stress bleeding prophylaxis (gastric H2 blockers or </a:t>
            </a:r>
            <a:r>
              <a:rPr lang="en-US" dirty="0" err="1" smtClean="0">
                <a:cs typeface="Times New Roman" pitchFamily="18" charset="0"/>
              </a:rPr>
              <a:t>sucralfate</a:t>
            </a:r>
            <a:r>
              <a:rPr lang="en-US" dirty="0" smtClean="0">
                <a:cs typeface="Times New Roman" pitchFamily="18" charset="0"/>
              </a:rPr>
              <a:t>) </a:t>
            </a:r>
          </a:p>
          <a:p>
            <a:pPr lvl="1" eaLnBrk="1" hangingPunct="1">
              <a:lnSpc>
                <a:spcPct val="80000"/>
              </a:lnSpc>
            </a:pPr>
            <a:r>
              <a:rPr lang="en-US" dirty="0" smtClean="0">
                <a:cs typeface="Times New Roman" pitchFamily="18" charset="0"/>
              </a:rPr>
              <a:t>Tight </a:t>
            </a:r>
            <a:r>
              <a:rPr lang="en-US" dirty="0" smtClean="0">
                <a:cs typeface="Times New Roman" pitchFamily="18" charset="0"/>
              </a:rPr>
              <a:t>glycemic control</a:t>
            </a:r>
          </a:p>
          <a:p>
            <a:pPr lvl="1" eaLnBrk="1" hangingPunct="1">
              <a:lnSpc>
                <a:spcPct val="80000"/>
              </a:lnSpc>
            </a:pPr>
            <a:endParaRPr lang="en-US" sz="2400" dirty="0" smtClean="0"/>
          </a:p>
        </p:txBody>
      </p:sp>
    </p:spTree>
    <p:custDataLst>
      <p:tags r:id="rId1"/>
    </p:custDataLst>
    <p:extLst>
      <p:ext uri="{BB962C8B-B14F-4D97-AF65-F5344CB8AC3E}">
        <p14:creationId xmlns:p14="http://schemas.microsoft.com/office/powerpoint/2010/main" val="868294144"/>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685800" y="609600"/>
            <a:ext cx="7772400" cy="685800"/>
          </a:xfrm>
        </p:spPr>
        <p:txBody>
          <a:bodyPr/>
          <a:lstStyle/>
          <a:p>
            <a:pPr eaLnBrk="1" hangingPunct="1"/>
            <a:r>
              <a:rPr lang="en-US" sz="3600" dirty="0" smtClean="0"/>
              <a:t>Lab Chapter 24</a:t>
            </a:r>
          </a:p>
        </p:txBody>
      </p:sp>
      <p:sp>
        <p:nvSpPr>
          <p:cNvPr id="180227" name="Rectangle 3"/>
          <p:cNvSpPr>
            <a:spLocks noGrp="1" noChangeArrowheads="1"/>
          </p:cNvSpPr>
          <p:nvPr>
            <p:ph idx="1"/>
          </p:nvPr>
        </p:nvSpPr>
        <p:spPr>
          <a:xfrm>
            <a:off x="304800" y="1524000"/>
            <a:ext cx="8610600" cy="4800600"/>
          </a:xfrm>
        </p:spPr>
        <p:txBody>
          <a:bodyPr/>
          <a:lstStyle/>
          <a:p>
            <a:pPr eaLnBrk="1" hangingPunct="1"/>
            <a:r>
              <a:rPr lang="en-US" dirty="0" smtClean="0"/>
              <a:t>Oral Care Videos:</a:t>
            </a:r>
            <a:endParaRPr lang="en-US" sz="2600" dirty="0" smtClean="0"/>
          </a:p>
          <a:p>
            <a:pPr eaLnBrk="1" hangingPunct="1">
              <a:buFontTx/>
              <a:buNone/>
            </a:pPr>
            <a:r>
              <a:rPr lang="en-US" sz="1800" dirty="0">
                <a:hlinkClick r:id="rId3"/>
              </a:rPr>
              <a:t>http://</a:t>
            </a:r>
            <a:r>
              <a:rPr lang="en-US" sz="1800" dirty="0" smtClean="0">
                <a:hlinkClick r:id="rId3"/>
              </a:rPr>
              <a:t>www.sageproducts.com/products/oral-hygiene/video.cfm?name=RXThumbPort</a:t>
            </a:r>
            <a:r>
              <a:rPr lang="en-US" sz="1800" dirty="0" smtClean="0"/>
              <a:t> </a:t>
            </a:r>
          </a:p>
          <a:p>
            <a:pPr eaLnBrk="1" hangingPunct="1">
              <a:buFontTx/>
              <a:buNone/>
            </a:pPr>
            <a:endParaRPr lang="en-US" sz="1800" dirty="0" smtClean="0"/>
          </a:p>
          <a:p>
            <a:pPr eaLnBrk="1" hangingPunct="1">
              <a:buFontTx/>
              <a:buNone/>
            </a:pPr>
            <a:r>
              <a:rPr lang="en-US" sz="2000" dirty="0">
                <a:hlinkClick r:id="rId4"/>
              </a:rPr>
              <a:t>http://</a:t>
            </a:r>
            <a:r>
              <a:rPr lang="en-US" sz="2000" smtClean="0">
                <a:hlinkClick r:id="rId4"/>
              </a:rPr>
              <a:t>www.kchealthcare.com/products/respiratory-health/kimvent-oral-care-solutions.aspx</a:t>
            </a:r>
            <a:r>
              <a:rPr lang="en-US" sz="2000" smtClean="0"/>
              <a:t> </a:t>
            </a:r>
          </a:p>
          <a:p>
            <a:pPr eaLnBrk="1" hangingPunct="1">
              <a:buFontTx/>
              <a:buNone/>
            </a:pPr>
            <a:endParaRPr lang="en-US" sz="2000" dirty="0" smtClean="0"/>
          </a:p>
          <a:p>
            <a:pPr eaLnBrk="1" hangingPunct="1">
              <a:buNone/>
            </a:pPr>
            <a:r>
              <a:rPr lang="en-US" sz="2000" dirty="0">
                <a:hlinkClick r:id="rId5"/>
              </a:rPr>
              <a:t>http://www.intersurgical.com/products/critical-care/oral-care#videos</a:t>
            </a:r>
            <a:r>
              <a:rPr lang="en-US" sz="2000" dirty="0"/>
              <a:t> </a:t>
            </a:r>
          </a:p>
          <a:p>
            <a:pPr eaLnBrk="1" hangingPunct="1">
              <a:buFontTx/>
              <a:buNone/>
            </a:pPr>
            <a:endParaRPr lang="en-US" sz="2000" dirty="0" smtClean="0"/>
          </a:p>
          <a:p>
            <a:pPr eaLnBrk="1" hangingPunct="1"/>
            <a:r>
              <a:rPr lang="en-US" dirty="0" smtClean="0"/>
              <a:t>Do Exercise 24.2 </a:t>
            </a:r>
          </a:p>
          <a:p>
            <a:pPr lvl="1" eaLnBrk="1" hangingPunct="1"/>
            <a:r>
              <a:rPr lang="en-US" sz="2200" i="1" dirty="0" smtClean="0"/>
              <a:t>Re-securing and Repositioning of an Endotracheal Tube</a:t>
            </a:r>
          </a:p>
          <a:p>
            <a:pPr lvl="1" eaLnBrk="1" hangingPunct="1"/>
            <a:r>
              <a:rPr lang="en-US" sz="2200" i="1" dirty="0" smtClean="0"/>
              <a:t>Practice Oral Care procedure</a:t>
            </a:r>
          </a:p>
        </p:txBody>
      </p:sp>
    </p:spTree>
    <p:custDataLst>
      <p:tags r:id="rId1"/>
    </p:custDataLst>
    <p:extLst>
      <p:ext uri="{BB962C8B-B14F-4D97-AF65-F5344CB8AC3E}">
        <p14:creationId xmlns:p14="http://schemas.microsoft.com/office/powerpoint/2010/main" val="627201674"/>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ctrTitle"/>
          </p:nvPr>
        </p:nvSpPr>
        <p:spPr/>
        <p:txBody>
          <a:bodyPr/>
          <a:lstStyle/>
          <a:p>
            <a:pPr eaLnBrk="1" hangingPunct="1"/>
            <a:r>
              <a:rPr lang="en-US" dirty="0"/>
              <a:t>Alternative Airways and </a:t>
            </a:r>
            <a:r>
              <a:rPr lang="en-US" dirty="0" smtClean="0"/>
              <a:t>Accessorie</a:t>
            </a:r>
            <a:r>
              <a:rPr lang="en-US" dirty="0"/>
              <a:t>s</a:t>
            </a:r>
            <a:endParaRPr lang="en-US" dirty="0" smtClean="0"/>
          </a:p>
        </p:txBody>
      </p:sp>
    </p:spTree>
    <p:custDataLst>
      <p:tags r:id="rId1"/>
    </p:custDataLst>
    <p:extLst>
      <p:ext uri="{BB962C8B-B14F-4D97-AF65-F5344CB8AC3E}">
        <p14:creationId xmlns:p14="http://schemas.microsoft.com/office/powerpoint/2010/main" val="1722059187"/>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p:txBody>
          <a:bodyPr/>
          <a:lstStyle/>
          <a:p>
            <a:r>
              <a:rPr lang="en-US" sz="3200" b="1" dirty="0" smtClean="0"/>
              <a:t>Hi-Lo™ Endotracheal Tube with </a:t>
            </a:r>
            <a:r>
              <a:rPr lang="en-US" sz="3200" b="1" dirty="0" err="1" smtClean="0"/>
              <a:t>Lanz</a:t>
            </a:r>
            <a:r>
              <a:rPr lang="en-US" sz="3200" b="1" dirty="0" smtClean="0"/>
              <a:t>™ Pressure Regulating Valve</a:t>
            </a:r>
            <a:endParaRPr lang="en-US" sz="3200" dirty="0" smtClean="0"/>
          </a:p>
        </p:txBody>
      </p:sp>
      <p:pic>
        <p:nvPicPr>
          <p:cNvPr id="1853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725" y="2030413"/>
            <a:ext cx="3387725" cy="45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5348" name="TextBox 2"/>
          <p:cNvSpPr txBox="1">
            <a:spLocks noChangeArrowheads="1"/>
          </p:cNvSpPr>
          <p:nvPr/>
        </p:nvSpPr>
        <p:spPr bwMode="auto">
          <a:xfrm>
            <a:off x="288660" y="1448118"/>
            <a:ext cx="38862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eaLnBrk="0" fontAlgn="base" hangingPunct="0">
              <a:spcBef>
                <a:spcPct val="0"/>
              </a:spcBef>
              <a:spcAft>
                <a:spcPct val="0"/>
              </a:spcAft>
              <a:defRPr sz="2800">
                <a:solidFill>
                  <a:schemeClr val="tx2"/>
                </a:solidFill>
                <a:latin typeface="Arial" charset="0"/>
                <a:cs typeface="Times New Roman" pitchFamily="18" charset="0"/>
              </a:defRPr>
            </a:lvl9pPr>
          </a:lstStyle>
          <a:p>
            <a:pPr eaLnBrk="1" hangingPunct="1">
              <a:buFont typeface="Arial" charset="0"/>
              <a:buChar char="•"/>
            </a:pPr>
            <a:r>
              <a:rPr lang="en-US" dirty="0" err="1"/>
              <a:t>Lanz</a:t>
            </a:r>
            <a:r>
              <a:rPr lang="en-US" dirty="0"/>
              <a:t>™ valve automatically maintains </a:t>
            </a:r>
            <a:r>
              <a:rPr lang="en-US" dirty="0" smtClean="0"/>
              <a:t>intra-cuff </a:t>
            </a:r>
            <a:r>
              <a:rPr lang="en-US" dirty="0"/>
              <a:t>pressure to approximately </a:t>
            </a:r>
            <a:r>
              <a:rPr lang="en-US" dirty="0" smtClean="0"/>
              <a:t>30 cm </a:t>
            </a:r>
            <a:r>
              <a:rPr lang="en-US" dirty="0"/>
              <a:t>H</a:t>
            </a:r>
            <a:r>
              <a:rPr lang="en-US" baseline="-25000" dirty="0"/>
              <a:t>2</a:t>
            </a:r>
            <a:r>
              <a:rPr lang="en-US" dirty="0"/>
              <a:t>O. </a:t>
            </a:r>
          </a:p>
          <a:p>
            <a:pPr eaLnBrk="1" hangingPunct="1">
              <a:buFont typeface="Arial" charset="0"/>
              <a:buChar char="•"/>
            </a:pPr>
            <a:endParaRPr lang="en-US" dirty="0"/>
          </a:p>
          <a:p>
            <a:pPr eaLnBrk="1" hangingPunct="1">
              <a:buFont typeface="Arial" charset="0"/>
              <a:buChar char="•"/>
            </a:pPr>
            <a:r>
              <a:rPr lang="en-US" dirty="0" err="1"/>
              <a:t>Lanz</a:t>
            </a:r>
            <a:r>
              <a:rPr lang="en-US" dirty="0"/>
              <a:t>™ valve reduces the need for manual cuff pressure monitoring. </a:t>
            </a:r>
          </a:p>
        </p:txBody>
      </p:sp>
    </p:spTree>
    <p:custDataLst>
      <p:tags r:id="rId1"/>
    </p:custDataLst>
    <p:extLst>
      <p:ext uri="{BB962C8B-B14F-4D97-AF65-F5344CB8AC3E}">
        <p14:creationId xmlns:p14="http://schemas.microsoft.com/office/powerpoint/2010/main" val="3304073231"/>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 Box 2"/>
          <p:cNvSpPr txBox="1">
            <a:spLocks noChangeArrowheads="1"/>
          </p:cNvSpPr>
          <p:nvPr/>
        </p:nvSpPr>
        <p:spPr bwMode="auto">
          <a:xfrm>
            <a:off x="381000" y="5410200"/>
            <a:ext cx="8534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eaLnBrk="0" fontAlgn="base" hangingPunct="0">
              <a:spcBef>
                <a:spcPct val="0"/>
              </a:spcBef>
              <a:spcAft>
                <a:spcPct val="0"/>
              </a:spcAft>
              <a:defRPr sz="2800">
                <a:solidFill>
                  <a:schemeClr val="tx2"/>
                </a:solidFill>
                <a:latin typeface="Arial" charset="0"/>
                <a:cs typeface="Times New Roman" pitchFamily="18" charset="0"/>
              </a:defRPr>
            </a:lvl9pPr>
          </a:lstStyle>
          <a:p>
            <a:pPr algn="ctr" eaLnBrk="1" hangingPunct="1">
              <a:spcBef>
                <a:spcPct val="50000"/>
              </a:spcBef>
            </a:pPr>
            <a:r>
              <a:rPr lang="en-US" sz="2400" dirty="0">
                <a:solidFill>
                  <a:schemeClr val="tx1"/>
                </a:solidFill>
                <a:latin typeface="+mj-lt"/>
              </a:rPr>
              <a:t>Anode or (Deane) tube has </a:t>
            </a:r>
            <a:r>
              <a:rPr lang="en-US" sz="2400" i="1" dirty="0">
                <a:solidFill>
                  <a:schemeClr val="tx1"/>
                </a:solidFill>
                <a:latin typeface="+mj-lt"/>
              </a:rPr>
              <a:t>spiral steel reinforcing wire</a:t>
            </a:r>
            <a:r>
              <a:rPr lang="en-US" sz="2400" dirty="0">
                <a:solidFill>
                  <a:schemeClr val="tx1"/>
                </a:solidFill>
                <a:latin typeface="+mj-lt"/>
              </a:rPr>
              <a:t> which prevents kinking when the tube must be bent out of the way of a surgical field </a:t>
            </a:r>
          </a:p>
        </p:txBody>
      </p:sp>
      <p:pic>
        <p:nvPicPr>
          <p:cNvPr id="186371" name="Picture 3" descr="scan0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305800"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47800" y="685800"/>
            <a:ext cx="6248400" cy="584775"/>
          </a:xfrm>
          <a:prstGeom prst="rect">
            <a:avLst/>
          </a:prstGeom>
          <a:noFill/>
        </p:spPr>
        <p:txBody>
          <a:bodyPr wrap="square" rtlCol="0">
            <a:spAutoFit/>
          </a:bodyPr>
          <a:lstStyle/>
          <a:p>
            <a:pPr algn="ctr"/>
            <a:r>
              <a:rPr lang="en-US" sz="3200" b="1" dirty="0" smtClean="0">
                <a:latin typeface="+mj-lt"/>
              </a:rPr>
              <a:t>Spiral Steel Reinforcing Wire </a:t>
            </a:r>
            <a:endParaRPr lang="en-US" sz="3200" b="1" dirty="0">
              <a:latin typeface="+mj-lt"/>
            </a:endParaRPr>
          </a:p>
        </p:txBody>
      </p:sp>
    </p:spTree>
    <p:custDataLst>
      <p:tags r:id="rId1"/>
    </p:custDataLst>
    <p:extLst>
      <p:ext uri="{BB962C8B-B14F-4D97-AF65-F5344CB8AC3E}">
        <p14:creationId xmlns:p14="http://schemas.microsoft.com/office/powerpoint/2010/main" val="1296876656"/>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3725" y="792163"/>
            <a:ext cx="4187825" cy="545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7395" name="TextBox 1"/>
          <p:cNvSpPr txBox="1">
            <a:spLocks noChangeArrowheads="1"/>
          </p:cNvSpPr>
          <p:nvPr/>
        </p:nvSpPr>
        <p:spPr bwMode="auto">
          <a:xfrm>
            <a:off x="457200" y="914400"/>
            <a:ext cx="38862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eaLnBrk="0" fontAlgn="base" hangingPunct="0">
              <a:spcBef>
                <a:spcPct val="0"/>
              </a:spcBef>
              <a:spcAft>
                <a:spcPct val="0"/>
              </a:spcAft>
              <a:defRPr sz="2800">
                <a:solidFill>
                  <a:schemeClr val="tx2"/>
                </a:solidFill>
                <a:latin typeface="Arial" charset="0"/>
                <a:cs typeface="Times New Roman" pitchFamily="18" charset="0"/>
              </a:defRPr>
            </a:lvl9pPr>
          </a:lstStyle>
          <a:p>
            <a:pPr algn="ctr" eaLnBrk="1" hangingPunct="1"/>
            <a:r>
              <a:rPr lang="en-US" b="1"/>
              <a:t>Nasal RAE</a:t>
            </a:r>
            <a:r>
              <a:rPr lang="en-US" b="1" i="1"/>
              <a:t>™</a:t>
            </a:r>
            <a:r>
              <a:rPr lang="en-US" b="1"/>
              <a:t> Endotracheal Tube</a:t>
            </a:r>
          </a:p>
          <a:p>
            <a:pPr algn="ctr" eaLnBrk="1" hangingPunct="1"/>
            <a:endParaRPr lang="en-US" b="1"/>
          </a:p>
          <a:p>
            <a:pPr algn="ctr" eaLnBrk="1" hangingPunct="1"/>
            <a:r>
              <a:rPr lang="en-US" sz="2400"/>
              <a:t>Preformed curve removes circuit from surgical field.</a:t>
            </a:r>
          </a:p>
          <a:p>
            <a:pPr algn="ctr" eaLnBrk="1" hangingPunct="1"/>
            <a:r>
              <a:rPr lang="en-US" sz="2400"/>
              <a:t>Unique design helps protect against kinks and disconnects.</a:t>
            </a:r>
          </a:p>
          <a:p>
            <a:pPr algn="ctr" eaLnBrk="1" hangingPunct="1"/>
            <a:endParaRPr lang="en-US" b="1"/>
          </a:p>
          <a:p>
            <a:pPr algn="ctr" eaLnBrk="1" hangingPunct="1"/>
            <a:r>
              <a:rPr lang="en-US" b="1"/>
              <a:t>Indications For Usage </a:t>
            </a:r>
            <a:endParaRPr lang="en-US"/>
          </a:p>
          <a:p>
            <a:pPr algn="ctr" eaLnBrk="1" hangingPunct="1"/>
            <a:r>
              <a:rPr lang="en-US" sz="2400"/>
              <a:t>Oral Surgery</a:t>
            </a:r>
          </a:p>
          <a:p>
            <a:pPr algn="ctr" eaLnBrk="1" hangingPunct="1"/>
            <a:r>
              <a:rPr lang="en-US" sz="2400"/>
              <a:t>Maxillofacial surgery</a:t>
            </a:r>
          </a:p>
        </p:txBody>
      </p:sp>
    </p:spTree>
    <p:custDataLst>
      <p:tags r:id="rId1"/>
    </p:custDataLst>
    <p:extLst>
      <p:ext uri="{BB962C8B-B14F-4D97-AF65-F5344CB8AC3E}">
        <p14:creationId xmlns:p14="http://schemas.microsoft.com/office/powerpoint/2010/main" val="148178689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normAutofit fontScale="90000"/>
          </a:bodyPr>
          <a:lstStyle/>
          <a:p>
            <a:pPr eaLnBrk="1" hangingPunct="1"/>
            <a:r>
              <a:rPr lang="en-US" dirty="0"/>
              <a:t>Oral </a:t>
            </a:r>
            <a:r>
              <a:rPr lang="en-US" dirty="0" smtClean="0"/>
              <a:t>Intubation Verification &amp; Stabilization</a:t>
            </a:r>
            <a:r>
              <a:rPr lang="en-US" dirty="0"/>
              <a:t/>
            </a:r>
            <a:br>
              <a:rPr lang="en-US" dirty="0"/>
            </a:br>
            <a:endParaRPr lang="en-US" dirty="0" smtClean="0"/>
          </a:p>
        </p:txBody>
      </p:sp>
    </p:spTree>
    <p:custDataLst>
      <p:tags r:id="rId1"/>
    </p:custDataLst>
    <p:extLst>
      <p:ext uri="{BB962C8B-B14F-4D97-AF65-F5344CB8AC3E}">
        <p14:creationId xmlns:p14="http://schemas.microsoft.com/office/powerpoint/2010/main" val="3023174719"/>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eaLnBrk="1" hangingPunct="1"/>
            <a:r>
              <a:rPr lang="en-US" sz="4000" b="1" dirty="0" smtClean="0"/>
              <a:t>Emergency Medicine Tube (MET)</a:t>
            </a:r>
          </a:p>
        </p:txBody>
      </p:sp>
      <p:pic>
        <p:nvPicPr>
          <p:cNvPr id="18841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38400"/>
            <a:ext cx="8382000" cy="318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327589026"/>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descr="scan00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33400"/>
            <a:ext cx="5397500" cy="616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2515" name="Line 3"/>
          <p:cNvSpPr>
            <a:spLocks noChangeShapeType="1"/>
          </p:cNvSpPr>
          <p:nvPr/>
        </p:nvSpPr>
        <p:spPr bwMode="auto">
          <a:xfrm>
            <a:off x="4337713" y="5334000"/>
            <a:ext cx="9906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2516" name="Line 4"/>
          <p:cNvSpPr>
            <a:spLocks noChangeShapeType="1"/>
          </p:cNvSpPr>
          <p:nvPr/>
        </p:nvSpPr>
        <p:spPr bwMode="auto">
          <a:xfrm>
            <a:off x="3962400" y="5105400"/>
            <a:ext cx="1005385"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 name="TextBox 1"/>
          <p:cNvSpPr txBox="1"/>
          <p:nvPr/>
        </p:nvSpPr>
        <p:spPr>
          <a:xfrm>
            <a:off x="152400" y="1143000"/>
            <a:ext cx="3276599" cy="1569660"/>
          </a:xfrm>
          <a:prstGeom prst="rect">
            <a:avLst/>
          </a:prstGeom>
          <a:noFill/>
        </p:spPr>
        <p:txBody>
          <a:bodyPr wrap="square" rtlCol="0">
            <a:spAutoFit/>
          </a:bodyPr>
          <a:lstStyle/>
          <a:p>
            <a:pPr algn="ctr"/>
            <a:r>
              <a:rPr lang="en-US" sz="3200" b="1" dirty="0" smtClean="0">
                <a:latin typeface="+mj-lt"/>
              </a:rPr>
              <a:t>Double Lumen Endobronchial Tube</a:t>
            </a:r>
            <a:endParaRPr lang="en-US" sz="3200" b="1" dirty="0">
              <a:latin typeface="+mj-lt"/>
            </a:endParaRPr>
          </a:p>
        </p:txBody>
      </p:sp>
    </p:spTree>
    <p:custDataLst>
      <p:tags r:id="rId1"/>
    </p:custDataLst>
    <p:extLst>
      <p:ext uri="{BB962C8B-B14F-4D97-AF65-F5344CB8AC3E}">
        <p14:creationId xmlns:p14="http://schemas.microsoft.com/office/powerpoint/2010/main" val="1836763381"/>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2"/>
          <p:cNvSpPr txBox="1">
            <a:spLocks noChangeArrowheads="1"/>
          </p:cNvSpPr>
          <p:nvPr/>
        </p:nvSpPr>
        <p:spPr bwMode="auto">
          <a:xfrm>
            <a:off x="304800" y="762000"/>
            <a:ext cx="8305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eaLnBrk="0" fontAlgn="base" hangingPunct="0">
              <a:spcBef>
                <a:spcPct val="0"/>
              </a:spcBef>
              <a:spcAft>
                <a:spcPct val="0"/>
              </a:spcAft>
              <a:defRPr sz="2800">
                <a:solidFill>
                  <a:schemeClr val="tx2"/>
                </a:solidFill>
                <a:latin typeface="Arial" charset="0"/>
                <a:cs typeface="Times New Roman" pitchFamily="18" charset="0"/>
              </a:defRPr>
            </a:lvl9pPr>
          </a:lstStyle>
          <a:p>
            <a:pPr algn="ctr" eaLnBrk="1" hangingPunct="1">
              <a:spcBef>
                <a:spcPct val="50000"/>
              </a:spcBef>
            </a:pPr>
            <a:r>
              <a:rPr lang="en-US" sz="3200" b="1" dirty="0">
                <a:latin typeface="+mj-lt"/>
              </a:rPr>
              <a:t>Infant &amp; Pediatric Endotracheal Tubes</a:t>
            </a:r>
          </a:p>
        </p:txBody>
      </p:sp>
      <p:pic>
        <p:nvPicPr>
          <p:cNvPr id="193539" name="Picture 3" descr="scan0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5181600" cy="408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3540" name="Text Box 4"/>
          <p:cNvSpPr txBox="1">
            <a:spLocks noChangeArrowheads="1"/>
          </p:cNvSpPr>
          <p:nvPr/>
        </p:nvSpPr>
        <p:spPr bwMode="auto">
          <a:xfrm>
            <a:off x="685800" y="5943600"/>
            <a:ext cx="441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eaLnBrk="0" fontAlgn="base" hangingPunct="0">
              <a:spcBef>
                <a:spcPct val="0"/>
              </a:spcBef>
              <a:spcAft>
                <a:spcPct val="0"/>
              </a:spcAft>
              <a:defRPr sz="2800">
                <a:solidFill>
                  <a:schemeClr val="tx2"/>
                </a:solidFill>
                <a:latin typeface="Arial" charset="0"/>
                <a:cs typeface="Times New Roman" pitchFamily="18" charset="0"/>
              </a:defRPr>
            </a:lvl9pPr>
          </a:lstStyle>
          <a:p>
            <a:pPr algn="ctr" eaLnBrk="1" hangingPunct="1">
              <a:spcBef>
                <a:spcPct val="50000"/>
              </a:spcBef>
            </a:pPr>
            <a:r>
              <a:rPr lang="en-US" sz="2400" dirty="0">
                <a:solidFill>
                  <a:schemeClr val="tx1"/>
                </a:solidFill>
                <a:latin typeface="+mj-lt"/>
              </a:rPr>
              <a:t>Cuffless endotracheal tube</a:t>
            </a:r>
          </a:p>
        </p:txBody>
      </p:sp>
      <p:sp>
        <p:nvSpPr>
          <p:cNvPr id="193541" name="Text Box 5"/>
          <p:cNvSpPr txBox="1">
            <a:spLocks noChangeArrowheads="1"/>
          </p:cNvSpPr>
          <p:nvPr/>
        </p:nvSpPr>
        <p:spPr bwMode="auto">
          <a:xfrm>
            <a:off x="5715000" y="2209800"/>
            <a:ext cx="3124200" cy="2616101"/>
          </a:xfrm>
          <a:prstGeom prst="rect">
            <a:avLst/>
          </a:prstGeom>
          <a:noFill/>
          <a:ln w="9525" algn="ctr">
            <a:solidFill>
              <a:srgbClr val="04040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eaLnBrk="0" fontAlgn="base" hangingPunct="0">
              <a:spcBef>
                <a:spcPct val="0"/>
              </a:spcBef>
              <a:spcAft>
                <a:spcPct val="0"/>
              </a:spcAft>
              <a:defRPr sz="2800">
                <a:solidFill>
                  <a:schemeClr val="tx2"/>
                </a:solidFill>
                <a:latin typeface="Arial" charset="0"/>
                <a:cs typeface="Times New Roman" pitchFamily="18" charset="0"/>
              </a:defRPr>
            </a:lvl9pPr>
          </a:lstStyle>
          <a:p>
            <a:pPr algn="ctr" eaLnBrk="1" hangingPunct="1">
              <a:spcBef>
                <a:spcPct val="50000"/>
              </a:spcBef>
            </a:pPr>
            <a:r>
              <a:rPr lang="en-US" dirty="0" smtClean="0"/>
              <a:t>May be </a:t>
            </a:r>
            <a:r>
              <a:rPr lang="en-US" u="sng" dirty="0" err="1" smtClean="0"/>
              <a:t>uncuffed</a:t>
            </a:r>
            <a:r>
              <a:rPr lang="en-US" dirty="0" smtClean="0"/>
              <a:t> </a:t>
            </a:r>
            <a:r>
              <a:rPr lang="en-US" dirty="0"/>
              <a:t>up to </a:t>
            </a:r>
          </a:p>
          <a:p>
            <a:pPr algn="ctr" eaLnBrk="1" hangingPunct="1">
              <a:spcBef>
                <a:spcPct val="50000"/>
              </a:spcBef>
            </a:pPr>
            <a:r>
              <a:rPr lang="en-US" sz="2400" dirty="0"/>
              <a:t>size 5.5 – 6 mm ID </a:t>
            </a:r>
          </a:p>
          <a:p>
            <a:pPr algn="ctr" eaLnBrk="1" hangingPunct="1">
              <a:spcBef>
                <a:spcPct val="50000"/>
              </a:spcBef>
            </a:pPr>
            <a:r>
              <a:rPr lang="en-US" sz="2400" dirty="0"/>
              <a:t>or </a:t>
            </a:r>
          </a:p>
          <a:p>
            <a:pPr algn="ctr" eaLnBrk="1" hangingPunct="1">
              <a:spcBef>
                <a:spcPct val="50000"/>
              </a:spcBef>
            </a:pPr>
            <a:r>
              <a:rPr lang="en-US" sz="2400" dirty="0"/>
              <a:t>4 – 6 yrs. old</a:t>
            </a:r>
          </a:p>
        </p:txBody>
      </p:sp>
    </p:spTree>
    <p:custDataLst>
      <p:tags r:id="rId1"/>
    </p:custDataLst>
    <p:extLst>
      <p:ext uri="{BB962C8B-B14F-4D97-AF65-F5344CB8AC3E}">
        <p14:creationId xmlns:p14="http://schemas.microsoft.com/office/powerpoint/2010/main" val="154626027"/>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scan0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09600"/>
            <a:ext cx="7239000" cy="574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35079884"/>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p:nvPr>
        </p:nvSpPr>
        <p:spPr>
          <a:xfrm>
            <a:off x="533400" y="609600"/>
            <a:ext cx="4267200" cy="1447800"/>
          </a:xfrm>
        </p:spPr>
        <p:txBody>
          <a:bodyPr/>
          <a:lstStyle/>
          <a:p>
            <a:r>
              <a:rPr lang="en-US" smtClean="0"/>
              <a:t>Pediatric Cuffed ET Tubes</a:t>
            </a:r>
          </a:p>
        </p:txBody>
      </p:sp>
      <p:pic>
        <p:nvPicPr>
          <p:cNvPr id="195587" name="Picture 2" descr="C:\Documents and Settings\alsteadm\Desktop\8-24-2011 8-24-31 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90538"/>
            <a:ext cx="2571750" cy="614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8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2336800"/>
            <a:ext cx="5897762" cy="431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76594509"/>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1828800" y="838200"/>
            <a:ext cx="57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eaLnBrk="0" fontAlgn="base" hangingPunct="0">
              <a:spcBef>
                <a:spcPct val="0"/>
              </a:spcBef>
              <a:spcAft>
                <a:spcPct val="0"/>
              </a:spcAft>
              <a:defRPr sz="2800">
                <a:solidFill>
                  <a:schemeClr val="tx2"/>
                </a:solidFill>
                <a:latin typeface="Arial" charset="0"/>
                <a:cs typeface="Times New Roman" pitchFamily="18" charset="0"/>
              </a:defRPr>
            </a:lvl9pPr>
          </a:lstStyle>
          <a:p>
            <a:pPr algn="ctr" eaLnBrk="1" hangingPunct="1">
              <a:spcBef>
                <a:spcPct val="50000"/>
              </a:spcBef>
            </a:pPr>
            <a:r>
              <a:rPr lang="en-US" sz="2400" dirty="0">
                <a:solidFill>
                  <a:schemeClr val="tx2">
                    <a:lumMod val="90000"/>
                  </a:schemeClr>
                </a:solidFill>
                <a:latin typeface="+mj-lt"/>
              </a:rPr>
              <a:t>Infant &amp; Pediatric Endotracheal Tubes</a:t>
            </a:r>
          </a:p>
        </p:txBody>
      </p:sp>
      <p:pic>
        <p:nvPicPr>
          <p:cNvPr id="196611" name="Picture 3" descr="scan0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76400"/>
            <a:ext cx="6629400" cy="383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6612" name="Text Box 4"/>
          <p:cNvSpPr txBox="1">
            <a:spLocks noChangeArrowheads="1"/>
          </p:cNvSpPr>
          <p:nvPr/>
        </p:nvSpPr>
        <p:spPr bwMode="auto">
          <a:xfrm>
            <a:off x="2286000" y="5510309"/>
            <a:ext cx="44196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eaLnBrk="0" fontAlgn="base" hangingPunct="0">
              <a:spcBef>
                <a:spcPct val="0"/>
              </a:spcBef>
              <a:spcAft>
                <a:spcPct val="0"/>
              </a:spcAft>
              <a:defRPr sz="2800">
                <a:solidFill>
                  <a:schemeClr val="tx2"/>
                </a:solidFill>
                <a:latin typeface="Arial" charset="0"/>
                <a:cs typeface="Times New Roman" pitchFamily="18" charset="0"/>
              </a:defRPr>
            </a:lvl9pPr>
          </a:lstStyle>
          <a:p>
            <a:pPr algn="ctr" eaLnBrk="1" hangingPunct="1">
              <a:spcBef>
                <a:spcPct val="50000"/>
              </a:spcBef>
            </a:pPr>
            <a:r>
              <a:rPr lang="en-US" sz="3600" dirty="0">
                <a:solidFill>
                  <a:srgbClr val="FFC000"/>
                </a:solidFill>
                <a:latin typeface="+mj-lt"/>
              </a:rPr>
              <a:t>Cole</a:t>
            </a:r>
            <a:r>
              <a:rPr lang="en-US" sz="2400" dirty="0">
                <a:solidFill>
                  <a:srgbClr val="FFC000"/>
                </a:solidFill>
                <a:latin typeface="+mj-lt"/>
              </a:rPr>
              <a:t> – tapered airway</a:t>
            </a:r>
          </a:p>
          <a:p>
            <a:pPr algn="ctr" eaLnBrk="1" hangingPunct="1">
              <a:spcBef>
                <a:spcPct val="50000"/>
              </a:spcBef>
            </a:pPr>
            <a:r>
              <a:rPr lang="en-US" sz="2400" dirty="0">
                <a:solidFill>
                  <a:schemeClr val="tx2">
                    <a:lumMod val="90000"/>
                  </a:schemeClr>
                </a:solidFill>
                <a:latin typeface="+mj-lt"/>
              </a:rPr>
              <a:t>Not in use any more</a:t>
            </a:r>
          </a:p>
        </p:txBody>
      </p:sp>
    </p:spTree>
    <p:custDataLst>
      <p:tags r:id="rId1"/>
    </p:custDataLst>
    <p:extLst>
      <p:ext uri="{BB962C8B-B14F-4D97-AF65-F5344CB8AC3E}">
        <p14:creationId xmlns:p14="http://schemas.microsoft.com/office/powerpoint/2010/main" val="3325404357"/>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685800" y="533400"/>
            <a:ext cx="7772400" cy="609600"/>
          </a:xfrm>
        </p:spPr>
        <p:txBody>
          <a:bodyPr>
            <a:normAutofit fontScale="90000"/>
          </a:bodyPr>
          <a:lstStyle/>
          <a:p>
            <a:pPr eaLnBrk="1" hangingPunct="1"/>
            <a:r>
              <a:rPr lang="en-US" sz="4000" dirty="0" smtClean="0"/>
              <a:t>Pediatric ET </a:t>
            </a:r>
            <a:r>
              <a:rPr lang="en-US" sz="4000" dirty="0">
                <a:solidFill>
                  <a:srgbClr val="FFFF00"/>
                </a:solidFill>
              </a:rPr>
              <a:t>S</a:t>
            </a:r>
            <a:r>
              <a:rPr lang="en-US" sz="4000" dirty="0" smtClean="0">
                <a:solidFill>
                  <a:srgbClr val="FFFF00"/>
                </a:solidFill>
              </a:rPr>
              <a:t>ize </a:t>
            </a:r>
            <a:r>
              <a:rPr lang="en-US" sz="4000" dirty="0" smtClean="0"/>
              <a:t>Calculations</a:t>
            </a:r>
          </a:p>
        </p:txBody>
      </p:sp>
      <p:sp>
        <p:nvSpPr>
          <p:cNvPr id="197635" name="Rectangle 3"/>
          <p:cNvSpPr>
            <a:spLocks noGrp="1" noChangeArrowheads="1"/>
          </p:cNvSpPr>
          <p:nvPr>
            <p:ph idx="1"/>
          </p:nvPr>
        </p:nvSpPr>
        <p:spPr>
          <a:xfrm>
            <a:off x="457200" y="1371600"/>
            <a:ext cx="8382000" cy="3048000"/>
          </a:xfrm>
          <a:ln>
            <a:solidFill>
              <a:srgbClr val="040406"/>
            </a:solidFill>
            <a:miter lim="800000"/>
            <a:headEnd/>
            <a:tailEnd/>
          </a:ln>
        </p:spPr>
        <p:txBody>
          <a:bodyPr/>
          <a:lstStyle/>
          <a:p>
            <a:pPr marL="0" indent="0" eaLnBrk="1" hangingPunct="1">
              <a:buNone/>
            </a:pPr>
            <a:r>
              <a:rPr lang="en-US" dirty="0" smtClean="0"/>
              <a:t>8 &amp; older:</a:t>
            </a:r>
          </a:p>
          <a:p>
            <a:pPr eaLnBrk="1" hangingPunct="1">
              <a:buFontTx/>
              <a:buNone/>
            </a:pPr>
            <a:r>
              <a:rPr lang="en-US" dirty="0" smtClean="0"/>
              <a:t> </a:t>
            </a:r>
            <a:r>
              <a:rPr lang="en-US" sz="2400" dirty="0" smtClean="0"/>
              <a:t>Size of ET tube (ID) = age in </a:t>
            </a:r>
            <a:r>
              <a:rPr lang="en-US" sz="2400" dirty="0" err="1" smtClean="0"/>
              <a:t>yrs</a:t>
            </a:r>
            <a:r>
              <a:rPr lang="en-US" sz="2400" dirty="0" smtClean="0"/>
              <a:t> - (age/4)     </a:t>
            </a:r>
            <a:r>
              <a:rPr lang="en-US" sz="2000" dirty="0" smtClean="0"/>
              <a:t>(8 </a:t>
            </a:r>
            <a:r>
              <a:rPr lang="en-US" sz="2000" dirty="0" err="1" smtClean="0"/>
              <a:t>yr</a:t>
            </a:r>
            <a:r>
              <a:rPr lang="en-US" sz="2000" dirty="0" smtClean="0"/>
              <a:t>:  8-2=6)</a:t>
            </a:r>
          </a:p>
          <a:p>
            <a:pPr eaLnBrk="1" hangingPunct="1">
              <a:buFontTx/>
              <a:buNone/>
            </a:pPr>
            <a:r>
              <a:rPr lang="en-US" sz="1600" dirty="0" smtClean="0"/>
              <a:t>					</a:t>
            </a:r>
          </a:p>
          <a:p>
            <a:pPr eaLnBrk="1" hangingPunct="1">
              <a:buFontTx/>
              <a:buNone/>
            </a:pPr>
            <a:r>
              <a:rPr lang="en-US" sz="2400" dirty="0" smtClean="0"/>
              <a:t>					OR</a:t>
            </a:r>
          </a:p>
          <a:p>
            <a:pPr eaLnBrk="1" hangingPunct="1">
              <a:buFontTx/>
              <a:buNone/>
            </a:pPr>
            <a:endParaRPr lang="en-US" sz="1200" dirty="0" smtClean="0"/>
          </a:p>
          <a:p>
            <a:pPr eaLnBrk="1" hangingPunct="1">
              <a:buFontTx/>
              <a:buNone/>
            </a:pPr>
            <a:r>
              <a:rPr lang="en-US" sz="2400" dirty="0" smtClean="0"/>
              <a:t>  Size of ET tube (ID) = </a:t>
            </a:r>
            <a:r>
              <a:rPr lang="en-US" sz="2400" u="sng" dirty="0" smtClean="0"/>
              <a:t>16 + age in </a:t>
            </a:r>
            <a:r>
              <a:rPr lang="en-US" sz="2400" u="sng" dirty="0" err="1" smtClean="0"/>
              <a:t>yrs</a:t>
            </a:r>
            <a:r>
              <a:rPr lang="en-US" sz="2400" u="sng" dirty="0" smtClean="0"/>
              <a:t> </a:t>
            </a:r>
            <a:r>
              <a:rPr lang="en-US" sz="2400" dirty="0" smtClean="0"/>
              <a:t>     </a:t>
            </a:r>
            <a:r>
              <a:rPr lang="en-US" sz="2000" dirty="0" smtClean="0"/>
              <a:t>(8 </a:t>
            </a:r>
            <a:r>
              <a:rPr lang="en-US" sz="2000" dirty="0" err="1" smtClean="0"/>
              <a:t>yr</a:t>
            </a:r>
            <a:r>
              <a:rPr lang="en-US" sz="2000" dirty="0" smtClean="0"/>
              <a:t>:   24/4=6)</a:t>
            </a:r>
          </a:p>
          <a:p>
            <a:pPr eaLnBrk="1" hangingPunct="1">
              <a:buFontTx/>
              <a:buNone/>
            </a:pPr>
            <a:r>
              <a:rPr lang="en-US" sz="2400" dirty="0" smtClean="0"/>
              <a:t>				               4</a:t>
            </a:r>
          </a:p>
          <a:p>
            <a:pPr eaLnBrk="1" hangingPunct="1">
              <a:buFontTx/>
              <a:buNone/>
            </a:pPr>
            <a:endParaRPr lang="en-US" dirty="0" smtClean="0"/>
          </a:p>
        </p:txBody>
      </p:sp>
      <p:sp>
        <p:nvSpPr>
          <p:cNvPr id="197636" name="Text Box 4"/>
          <p:cNvSpPr txBox="1">
            <a:spLocks noChangeArrowheads="1"/>
          </p:cNvSpPr>
          <p:nvPr/>
        </p:nvSpPr>
        <p:spPr bwMode="auto">
          <a:xfrm>
            <a:off x="457200" y="4567788"/>
            <a:ext cx="8382000" cy="2062103"/>
          </a:xfrm>
          <a:prstGeom prst="rect">
            <a:avLst/>
          </a:prstGeom>
          <a:noFill/>
          <a:ln w="12700">
            <a:solidFill>
              <a:srgbClr val="040406"/>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eaLnBrk="0" fontAlgn="base" hangingPunct="0">
              <a:spcBef>
                <a:spcPct val="0"/>
              </a:spcBef>
              <a:spcAft>
                <a:spcPct val="0"/>
              </a:spcAft>
              <a:defRPr sz="2800">
                <a:solidFill>
                  <a:schemeClr val="tx2"/>
                </a:solidFill>
                <a:latin typeface="Arial" charset="0"/>
                <a:cs typeface="Times New Roman" pitchFamily="18" charset="0"/>
              </a:defRPr>
            </a:lvl9pPr>
          </a:lstStyle>
          <a:p>
            <a:pPr eaLnBrk="1" hangingPunct="1">
              <a:spcBef>
                <a:spcPct val="50000"/>
              </a:spcBef>
            </a:pPr>
            <a:r>
              <a:rPr lang="en-US" sz="3200" dirty="0" smtClean="0">
                <a:solidFill>
                  <a:schemeClr val="tx1"/>
                </a:solidFill>
                <a:latin typeface="+mn-lt"/>
              </a:rPr>
              <a:t>2 years and older:  </a:t>
            </a:r>
          </a:p>
          <a:p>
            <a:pPr eaLnBrk="1" hangingPunct="1">
              <a:spcBef>
                <a:spcPct val="50000"/>
              </a:spcBef>
            </a:pPr>
            <a:r>
              <a:rPr lang="en-US" sz="2400" dirty="0" smtClean="0">
                <a:solidFill>
                  <a:schemeClr val="tx1"/>
                </a:solidFill>
                <a:latin typeface="+mn-lt"/>
              </a:rPr>
              <a:t>Age </a:t>
            </a:r>
            <a:r>
              <a:rPr lang="en-US" sz="2400" dirty="0">
                <a:solidFill>
                  <a:schemeClr val="tx1"/>
                </a:solidFill>
                <a:latin typeface="+mn-lt"/>
              </a:rPr>
              <a:t>2 years uses 5.0 mm and for every two years thereafter up to 14 years add 0.5 mm       </a:t>
            </a:r>
            <a:endParaRPr lang="en-US" sz="2400" dirty="0" smtClean="0">
              <a:solidFill>
                <a:schemeClr val="tx1"/>
              </a:solidFill>
              <a:latin typeface="+mn-lt"/>
            </a:endParaRPr>
          </a:p>
          <a:p>
            <a:pPr eaLnBrk="1" hangingPunct="1">
              <a:spcBef>
                <a:spcPct val="50000"/>
              </a:spcBef>
            </a:pPr>
            <a:r>
              <a:rPr lang="en-US" sz="2400" dirty="0" smtClean="0">
                <a:solidFill>
                  <a:schemeClr val="tx1"/>
                </a:solidFill>
                <a:latin typeface="+mn-lt"/>
              </a:rPr>
              <a:t>					(</a:t>
            </a:r>
            <a:r>
              <a:rPr lang="en-US" sz="2400" dirty="0">
                <a:solidFill>
                  <a:schemeClr val="tx1"/>
                </a:solidFill>
                <a:latin typeface="+mn-lt"/>
              </a:rPr>
              <a:t>8 </a:t>
            </a:r>
            <a:r>
              <a:rPr lang="en-US" sz="2400" dirty="0" err="1">
                <a:solidFill>
                  <a:schemeClr val="tx1"/>
                </a:solidFill>
                <a:latin typeface="+mn-lt"/>
              </a:rPr>
              <a:t>yr</a:t>
            </a:r>
            <a:r>
              <a:rPr lang="en-US" sz="2400" dirty="0">
                <a:solidFill>
                  <a:schemeClr val="tx1"/>
                </a:solidFill>
                <a:latin typeface="+mn-lt"/>
              </a:rPr>
              <a:t> = 5 + 1.5 = 6.5)</a:t>
            </a:r>
          </a:p>
        </p:txBody>
      </p:sp>
    </p:spTree>
    <p:custDataLst>
      <p:tags r:id="rId1"/>
    </p:custDataLst>
    <p:extLst>
      <p:ext uri="{BB962C8B-B14F-4D97-AF65-F5344CB8AC3E}">
        <p14:creationId xmlns:p14="http://schemas.microsoft.com/office/powerpoint/2010/main" val="1576494694"/>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457200" y="609600"/>
            <a:ext cx="8305800" cy="1143000"/>
          </a:xfrm>
        </p:spPr>
        <p:txBody>
          <a:bodyPr/>
          <a:lstStyle/>
          <a:p>
            <a:pPr eaLnBrk="1" hangingPunct="1"/>
            <a:r>
              <a:rPr lang="en-US" sz="4000" dirty="0" smtClean="0"/>
              <a:t>Pediatric ET Depth Calculations</a:t>
            </a:r>
          </a:p>
        </p:txBody>
      </p:sp>
      <p:sp>
        <p:nvSpPr>
          <p:cNvPr id="199683" name="Rectangle 3"/>
          <p:cNvSpPr>
            <a:spLocks noGrp="1" noChangeArrowheads="1"/>
          </p:cNvSpPr>
          <p:nvPr>
            <p:ph idx="1"/>
          </p:nvPr>
        </p:nvSpPr>
        <p:spPr>
          <a:xfrm>
            <a:off x="1219200" y="1981200"/>
            <a:ext cx="6477000" cy="4572000"/>
          </a:xfrm>
        </p:spPr>
        <p:txBody>
          <a:bodyPr/>
          <a:lstStyle/>
          <a:p>
            <a:pPr eaLnBrk="1" hangingPunct="1">
              <a:lnSpc>
                <a:spcPct val="80000"/>
              </a:lnSpc>
              <a:buFontTx/>
              <a:buNone/>
            </a:pPr>
            <a:r>
              <a:rPr lang="en-US" sz="2000" dirty="0" smtClean="0"/>
              <a:t>1.  </a:t>
            </a:r>
            <a:r>
              <a:rPr lang="en-US" sz="2800" dirty="0" smtClean="0"/>
              <a:t>Pediatric ET Depth = 12 + (age/2)</a:t>
            </a:r>
          </a:p>
          <a:p>
            <a:pPr eaLnBrk="1" hangingPunct="1">
              <a:lnSpc>
                <a:spcPct val="80000"/>
              </a:lnSpc>
              <a:buFontTx/>
              <a:buNone/>
            </a:pPr>
            <a:endParaRPr lang="en-US" sz="2800" dirty="0" smtClean="0"/>
          </a:p>
          <a:p>
            <a:pPr eaLnBrk="1" hangingPunct="1">
              <a:lnSpc>
                <a:spcPct val="80000"/>
              </a:lnSpc>
              <a:buFontTx/>
              <a:buNone/>
            </a:pPr>
            <a:r>
              <a:rPr lang="en-US" sz="2800" dirty="0" smtClean="0"/>
              <a:t>			OR</a:t>
            </a:r>
          </a:p>
          <a:p>
            <a:pPr eaLnBrk="1" hangingPunct="1">
              <a:lnSpc>
                <a:spcPct val="80000"/>
              </a:lnSpc>
              <a:buFontTx/>
              <a:buNone/>
            </a:pPr>
            <a:endParaRPr lang="en-US" sz="2800" dirty="0" smtClean="0"/>
          </a:p>
          <a:p>
            <a:pPr eaLnBrk="1" hangingPunct="1">
              <a:lnSpc>
                <a:spcPct val="80000"/>
              </a:lnSpc>
              <a:buFontTx/>
              <a:buNone/>
            </a:pPr>
            <a:r>
              <a:rPr lang="en-US" sz="2800" dirty="0"/>
              <a:t>2</a:t>
            </a:r>
            <a:r>
              <a:rPr lang="en-US" sz="2800" dirty="0" smtClean="0"/>
              <a:t>.  Infant ET tube depth use “</a:t>
            </a:r>
            <a:r>
              <a:rPr lang="en-US" sz="2800" i="1" dirty="0" smtClean="0"/>
              <a:t>Rule of Seven</a:t>
            </a:r>
            <a:r>
              <a:rPr lang="en-US" sz="2800" dirty="0" smtClean="0"/>
              <a:t>”</a:t>
            </a:r>
          </a:p>
          <a:p>
            <a:pPr eaLnBrk="1" hangingPunct="1">
              <a:lnSpc>
                <a:spcPct val="80000"/>
              </a:lnSpc>
              <a:buFontTx/>
              <a:buNone/>
            </a:pPr>
            <a:endParaRPr lang="en-US" sz="2800" dirty="0" smtClean="0"/>
          </a:p>
          <a:p>
            <a:pPr eaLnBrk="1" hangingPunct="1">
              <a:lnSpc>
                <a:spcPct val="80000"/>
              </a:lnSpc>
              <a:buFontTx/>
              <a:buNone/>
            </a:pPr>
            <a:r>
              <a:rPr lang="en-US" sz="2800" dirty="0" smtClean="0"/>
              <a:t>		1 kg = depth of 7cm @ lip</a:t>
            </a:r>
          </a:p>
          <a:p>
            <a:pPr eaLnBrk="1" hangingPunct="1">
              <a:lnSpc>
                <a:spcPct val="80000"/>
              </a:lnSpc>
              <a:buFontTx/>
              <a:buNone/>
            </a:pPr>
            <a:r>
              <a:rPr lang="en-US" sz="2800" dirty="0" smtClean="0"/>
              <a:t>		2 kg = depth of 8cm @ lip </a:t>
            </a:r>
          </a:p>
          <a:p>
            <a:pPr eaLnBrk="1" hangingPunct="1">
              <a:lnSpc>
                <a:spcPct val="80000"/>
              </a:lnSpc>
              <a:buFontTx/>
              <a:buNone/>
            </a:pPr>
            <a:r>
              <a:rPr lang="en-US" sz="2800" dirty="0" smtClean="0"/>
              <a:t>		3 kg = depth of 9cm @ lip</a:t>
            </a:r>
          </a:p>
          <a:p>
            <a:pPr eaLnBrk="1" hangingPunct="1">
              <a:lnSpc>
                <a:spcPct val="80000"/>
              </a:lnSpc>
              <a:buFontTx/>
              <a:buNone/>
            </a:pPr>
            <a:r>
              <a:rPr lang="en-US" sz="2800" dirty="0" smtClean="0"/>
              <a:t>		4 kg = depth of 10cm @ lip</a:t>
            </a:r>
          </a:p>
        </p:txBody>
      </p:sp>
    </p:spTree>
    <p:custDataLst>
      <p:tags r:id="rId1"/>
    </p:custDataLst>
    <p:extLst>
      <p:ext uri="{BB962C8B-B14F-4D97-AF65-F5344CB8AC3E}">
        <p14:creationId xmlns:p14="http://schemas.microsoft.com/office/powerpoint/2010/main" val="1886217867"/>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descr="scan0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659" name="Line 3"/>
          <p:cNvSpPr>
            <a:spLocks noChangeShapeType="1"/>
          </p:cNvSpPr>
          <p:nvPr/>
        </p:nvSpPr>
        <p:spPr bwMode="auto">
          <a:xfrm flipH="1">
            <a:off x="152400" y="5867400"/>
            <a:ext cx="4419600" cy="0"/>
          </a:xfrm>
          <a:prstGeom prst="line">
            <a:avLst/>
          </a:prstGeom>
          <a:noFill/>
          <a:ln w="12700">
            <a:solidFill>
              <a:srgbClr val="04040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 name="TextBox 1"/>
          <p:cNvSpPr txBox="1"/>
          <p:nvPr/>
        </p:nvSpPr>
        <p:spPr>
          <a:xfrm>
            <a:off x="1676400" y="762000"/>
            <a:ext cx="6172200" cy="584775"/>
          </a:xfrm>
          <a:prstGeom prst="rect">
            <a:avLst/>
          </a:prstGeom>
          <a:noFill/>
        </p:spPr>
        <p:txBody>
          <a:bodyPr wrap="square" rtlCol="0">
            <a:spAutoFit/>
          </a:bodyPr>
          <a:lstStyle/>
          <a:p>
            <a:pPr algn="ctr"/>
            <a:r>
              <a:rPr lang="en-US" sz="3200" b="1" dirty="0" smtClean="0">
                <a:latin typeface="+mj-lt"/>
              </a:rPr>
              <a:t>Use the Chart</a:t>
            </a:r>
            <a:endParaRPr lang="en-US" sz="3200" b="1" dirty="0">
              <a:latin typeface="+mj-lt"/>
            </a:endParaRPr>
          </a:p>
        </p:txBody>
      </p:sp>
    </p:spTree>
    <p:custDataLst>
      <p:tags r:id="rId1"/>
    </p:custDataLst>
    <p:extLst>
      <p:ext uri="{BB962C8B-B14F-4D97-AF65-F5344CB8AC3E}">
        <p14:creationId xmlns:p14="http://schemas.microsoft.com/office/powerpoint/2010/main" val="3608183649"/>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458200" cy="685800"/>
          </a:xfrm>
        </p:spPr>
        <p:txBody>
          <a:bodyPr/>
          <a:lstStyle/>
          <a:p>
            <a:r>
              <a:rPr lang="en-US" sz="3200" dirty="0" err="1"/>
              <a:t>Broselow</a:t>
            </a:r>
            <a:r>
              <a:rPr lang="en-US" sz="3200" dirty="0"/>
              <a:t>™ Pediatric Resuscitation </a:t>
            </a:r>
            <a:r>
              <a:rPr lang="en-US" sz="3200" dirty="0" smtClean="0"/>
              <a:t>System</a:t>
            </a:r>
            <a:endParaRPr lang="en-US" dirty="0"/>
          </a:p>
        </p:txBody>
      </p:sp>
      <p:pic>
        <p:nvPicPr>
          <p:cNvPr id="3563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935" y="2167717"/>
            <a:ext cx="4135266" cy="3124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476" y="1524000"/>
            <a:ext cx="4191000" cy="2413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451" y="4090204"/>
            <a:ext cx="4391025"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318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609600"/>
            <a:ext cx="7772400" cy="685800"/>
          </a:xfrm>
        </p:spPr>
        <p:txBody>
          <a:bodyPr>
            <a:normAutofit fontScale="90000"/>
          </a:bodyPr>
          <a:lstStyle/>
          <a:p>
            <a:pPr algn="l" eaLnBrk="1" hangingPunct="1"/>
            <a:r>
              <a:rPr lang="en-US" smtClean="0"/>
              <a:t>Oral Intubation</a:t>
            </a:r>
          </a:p>
        </p:txBody>
      </p:sp>
      <p:sp>
        <p:nvSpPr>
          <p:cNvPr id="18435" name="Rectangle 3"/>
          <p:cNvSpPr>
            <a:spLocks noGrp="1" noChangeArrowheads="1"/>
          </p:cNvSpPr>
          <p:nvPr>
            <p:ph idx="1"/>
          </p:nvPr>
        </p:nvSpPr>
        <p:spPr>
          <a:xfrm>
            <a:off x="762000" y="2209800"/>
            <a:ext cx="7696200" cy="4267200"/>
          </a:xfrm>
        </p:spPr>
        <p:txBody>
          <a:bodyPr/>
          <a:lstStyle/>
          <a:p>
            <a:pPr marL="812800" indent="-812800" eaLnBrk="1" hangingPunct="1">
              <a:buFontTx/>
              <a:buAutoNum type="romanUcPeriod"/>
              <a:defRPr/>
            </a:pPr>
            <a:r>
              <a:rPr lang="en-US" sz="2800" u="sng" dirty="0" smtClean="0"/>
              <a:t>Uncomplicated</a:t>
            </a:r>
            <a:r>
              <a:rPr lang="en-US" sz="2800" dirty="0" smtClean="0"/>
              <a:t> </a:t>
            </a:r>
            <a:r>
              <a:rPr lang="en-US" sz="2800" dirty="0" smtClean="0"/>
              <a:t>Endotracheal Intubation</a:t>
            </a:r>
          </a:p>
          <a:p>
            <a:pPr marL="400050" lvl="1" indent="0" eaLnBrk="1" hangingPunct="1">
              <a:buNone/>
              <a:defRPr/>
            </a:pPr>
            <a:r>
              <a:rPr lang="en-US" sz="2400" i="1" dirty="0" smtClean="0"/>
              <a:t>		Review &amp; Practice on your own</a:t>
            </a:r>
          </a:p>
          <a:p>
            <a:pPr marL="812800" indent="-812800" eaLnBrk="1" hangingPunct="1">
              <a:buFontTx/>
              <a:buAutoNum type="romanUcPeriod"/>
              <a:defRPr/>
            </a:pPr>
            <a:r>
              <a:rPr lang="en-US" sz="2800" dirty="0" smtClean="0"/>
              <a:t>Confirming Placement</a:t>
            </a:r>
          </a:p>
          <a:p>
            <a:pPr marL="812800" indent="-812800" eaLnBrk="1" hangingPunct="1">
              <a:buFontTx/>
              <a:buAutoNum type="romanUcPeriod"/>
              <a:defRPr/>
            </a:pPr>
            <a:r>
              <a:rPr lang="en-US" sz="2800" dirty="0" smtClean="0"/>
              <a:t>Securing</a:t>
            </a:r>
          </a:p>
        </p:txBody>
      </p:sp>
    </p:spTree>
    <p:custDataLst>
      <p:tags r:id="rId1"/>
    </p:custDataLst>
    <p:extLst>
      <p:ext uri="{BB962C8B-B14F-4D97-AF65-F5344CB8AC3E}">
        <p14:creationId xmlns:p14="http://schemas.microsoft.com/office/powerpoint/2010/main" val="408613021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609600"/>
            <a:ext cx="8810624" cy="762000"/>
          </a:xfrm>
        </p:spPr>
        <p:txBody>
          <a:bodyPr/>
          <a:lstStyle/>
          <a:p>
            <a:r>
              <a:rPr lang="en-US" sz="3200" dirty="0" err="1">
                <a:solidFill>
                  <a:srgbClr val="404176"/>
                </a:solidFill>
              </a:rPr>
              <a:t>Broselow</a:t>
            </a:r>
            <a:r>
              <a:rPr lang="en-US" sz="3200" dirty="0">
                <a:solidFill>
                  <a:srgbClr val="404176"/>
                </a:solidFill>
              </a:rPr>
              <a:t>™ Pediatric Resuscitation System</a:t>
            </a:r>
            <a:endParaRPr lang="en-US" dirty="0"/>
          </a:p>
        </p:txBody>
      </p:sp>
      <p:pic>
        <p:nvPicPr>
          <p:cNvPr id="3584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1175" y="2667000"/>
            <a:ext cx="393422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525" y="1524000"/>
            <a:ext cx="4465166"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6668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3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610919"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69594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p:txBody>
          <a:bodyPr/>
          <a:lstStyle/>
          <a:p>
            <a:r>
              <a:rPr lang="en-US" smtClean="0"/>
              <a:t>Infant Practice</a:t>
            </a:r>
          </a:p>
        </p:txBody>
      </p:sp>
      <p:sp>
        <p:nvSpPr>
          <p:cNvPr id="200707" name="Content Placeholder 2"/>
          <p:cNvSpPr>
            <a:spLocks noGrp="1"/>
          </p:cNvSpPr>
          <p:nvPr>
            <p:ph idx="1"/>
          </p:nvPr>
        </p:nvSpPr>
        <p:spPr>
          <a:xfrm>
            <a:off x="685800" y="1981200"/>
            <a:ext cx="7772400" cy="4572000"/>
          </a:xfrm>
        </p:spPr>
        <p:txBody>
          <a:bodyPr/>
          <a:lstStyle/>
          <a:p>
            <a:r>
              <a:rPr lang="en-US" dirty="0" smtClean="0"/>
              <a:t>Selecting equipment</a:t>
            </a:r>
          </a:p>
          <a:p>
            <a:r>
              <a:rPr lang="en-US" dirty="0" smtClean="0"/>
              <a:t>Intubation</a:t>
            </a:r>
          </a:p>
          <a:p>
            <a:r>
              <a:rPr lang="en-US" dirty="0" smtClean="0"/>
              <a:t>Positioning</a:t>
            </a:r>
          </a:p>
          <a:p>
            <a:r>
              <a:rPr lang="en-US" dirty="0" smtClean="0"/>
              <a:t>Securing</a:t>
            </a:r>
          </a:p>
          <a:p>
            <a:endParaRPr lang="en-US" dirty="0" smtClean="0"/>
          </a:p>
          <a:p>
            <a:pPr marL="0" indent="0">
              <a:buNone/>
            </a:pPr>
            <a:endParaRPr lang="en-US" dirty="0" smtClean="0"/>
          </a:p>
        </p:txBody>
      </p:sp>
    </p:spTree>
    <p:extLst>
      <p:ext uri="{BB962C8B-B14F-4D97-AF65-F5344CB8AC3E}">
        <p14:creationId xmlns:p14="http://schemas.microsoft.com/office/powerpoint/2010/main" val="424449181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ctrTitle"/>
          </p:nvPr>
        </p:nvSpPr>
        <p:spPr/>
        <p:txBody>
          <a:bodyPr/>
          <a:lstStyle/>
          <a:p>
            <a:pPr eaLnBrk="1" hangingPunct="1"/>
            <a:r>
              <a:rPr lang="en-US" dirty="0" smtClean="0"/>
              <a:t>Exchanges </a:t>
            </a:r>
            <a:r>
              <a:rPr lang="en-US" dirty="0"/>
              <a:t>&amp; Extubation</a:t>
            </a:r>
            <a:br>
              <a:rPr lang="en-US" dirty="0"/>
            </a:br>
            <a:endParaRPr lang="en-US" dirty="0" smtClean="0"/>
          </a:p>
        </p:txBody>
      </p:sp>
      <p:sp>
        <p:nvSpPr>
          <p:cNvPr id="206851" name="Rectangle 3"/>
          <p:cNvSpPr>
            <a:spLocks noGrp="1" noChangeArrowheads="1"/>
          </p:cNvSpPr>
          <p:nvPr>
            <p:ph type="subTitle" idx="1"/>
          </p:nvPr>
        </p:nvSpPr>
        <p:spPr/>
        <p:txBody>
          <a:bodyPr/>
          <a:lstStyle/>
          <a:p>
            <a:pPr marL="609600" indent="-609600" eaLnBrk="1" hangingPunct="1"/>
            <a:endParaRPr lang="en-US" dirty="0" smtClean="0"/>
          </a:p>
        </p:txBody>
      </p:sp>
    </p:spTree>
    <p:custDataLst>
      <p:tags r:id="rId1"/>
    </p:custDataLst>
    <p:extLst>
      <p:ext uri="{BB962C8B-B14F-4D97-AF65-F5344CB8AC3E}">
        <p14:creationId xmlns:p14="http://schemas.microsoft.com/office/powerpoint/2010/main" val="2026436217"/>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7772400" cy="1143000"/>
          </a:xfrm>
        </p:spPr>
        <p:txBody>
          <a:bodyPr/>
          <a:lstStyle/>
          <a:p>
            <a:r>
              <a:rPr lang="en-US" dirty="0" smtClean="0"/>
              <a:t>ET Tube Exchanges</a:t>
            </a:r>
            <a:endParaRPr lang="en-US" dirty="0"/>
          </a:p>
        </p:txBody>
      </p:sp>
    </p:spTree>
    <p:extLst>
      <p:ext uri="{BB962C8B-B14F-4D97-AF65-F5344CB8AC3E}">
        <p14:creationId xmlns:p14="http://schemas.microsoft.com/office/powerpoint/2010/main" val="234058565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algn="l" eaLnBrk="1" hangingPunct="1"/>
            <a:r>
              <a:rPr lang="en-US" u="sng" dirty="0" smtClean="0"/>
              <a:t>Exchanging</a:t>
            </a:r>
            <a:r>
              <a:rPr lang="en-US" dirty="0" smtClean="0"/>
              <a:t> the ET Tube</a:t>
            </a:r>
          </a:p>
        </p:txBody>
      </p:sp>
      <p:sp>
        <p:nvSpPr>
          <p:cNvPr id="207875" name="Rectangle 3"/>
          <p:cNvSpPr>
            <a:spLocks noGrp="1" noChangeArrowheads="1"/>
          </p:cNvSpPr>
          <p:nvPr>
            <p:ph idx="1"/>
          </p:nvPr>
        </p:nvSpPr>
        <p:spPr/>
        <p:txBody>
          <a:bodyPr/>
          <a:lstStyle/>
          <a:p>
            <a:pPr eaLnBrk="1" hangingPunct="1"/>
            <a:r>
              <a:rPr lang="en-US" dirty="0" smtClean="0"/>
              <a:t>Reasons:</a:t>
            </a:r>
          </a:p>
          <a:p>
            <a:pPr eaLnBrk="1" hangingPunct="1"/>
            <a:endParaRPr lang="en-US" dirty="0" smtClean="0"/>
          </a:p>
          <a:p>
            <a:pPr lvl="1" eaLnBrk="1" hangingPunct="1"/>
            <a:r>
              <a:rPr lang="en-US" dirty="0" smtClean="0"/>
              <a:t>Cuff torn</a:t>
            </a:r>
          </a:p>
          <a:p>
            <a:pPr lvl="1" eaLnBrk="1" hangingPunct="1"/>
            <a:r>
              <a:rPr lang="en-US" dirty="0" smtClean="0"/>
              <a:t>Pilot line cut</a:t>
            </a:r>
          </a:p>
          <a:p>
            <a:pPr lvl="1" eaLnBrk="1" hangingPunct="1"/>
            <a:r>
              <a:rPr lang="en-US" dirty="0" smtClean="0"/>
              <a:t>Pilot valve broken</a:t>
            </a:r>
          </a:p>
          <a:p>
            <a:pPr lvl="1" eaLnBrk="1" hangingPunct="1"/>
            <a:r>
              <a:rPr lang="en-US" dirty="0" smtClean="0"/>
              <a:t>Larger or different tube needed</a:t>
            </a:r>
          </a:p>
          <a:p>
            <a:pPr lvl="1" eaLnBrk="1" hangingPunct="1"/>
            <a:r>
              <a:rPr lang="en-US" dirty="0" smtClean="0">
                <a:solidFill>
                  <a:srgbClr val="FFFF00"/>
                </a:solidFill>
              </a:rPr>
              <a:t>Airway becomes obstructed</a:t>
            </a:r>
          </a:p>
        </p:txBody>
      </p:sp>
    </p:spTree>
    <p:custDataLst>
      <p:tags r:id="rId1"/>
    </p:custDataLst>
    <p:extLst>
      <p:ext uri="{BB962C8B-B14F-4D97-AF65-F5344CB8AC3E}">
        <p14:creationId xmlns:p14="http://schemas.microsoft.com/office/powerpoint/2010/main" val="2591449032"/>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descr="scan0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533400"/>
            <a:ext cx="4953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899" name="Picture 3" descr="scan0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90600"/>
            <a:ext cx="6477000" cy="264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012603654"/>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4124325"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947" name="Rectangle 3"/>
          <p:cNvSpPr>
            <a:spLocks noChangeArrowheads="1"/>
          </p:cNvSpPr>
          <p:nvPr/>
        </p:nvSpPr>
        <p:spPr bwMode="auto">
          <a:xfrm>
            <a:off x="3428999" y="389989"/>
            <a:ext cx="51774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dirty="0">
                <a:solidFill>
                  <a:srgbClr val="FFFF00"/>
                </a:solidFill>
                <a:latin typeface="+mj-lt"/>
              </a:rPr>
              <a:t>Use of a Tube Changer</a:t>
            </a:r>
          </a:p>
        </p:txBody>
      </p:sp>
      <p:pic>
        <p:nvPicPr>
          <p:cNvPr id="2109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05000"/>
            <a:ext cx="4200525" cy="313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949" name="Line 5"/>
          <p:cNvSpPr>
            <a:spLocks noChangeShapeType="1"/>
          </p:cNvSpPr>
          <p:nvPr/>
        </p:nvSpPr>
        <p:spPr bwMode="auto">
          <a:xfrm flipV="1">
            <a:off x="6172200" y="4648200"/>
            <a:ext cx="1219200" cy="914400"/>
          </a:xfrm>
          <a:prstGeom prst="line">
            <a:avLst/>
          </a:prstGeom>
          <a:noFill/>
          <a:ln w="762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0950" name="Text Box 6"/>
          <p:cNvSpPr txBox="1">
            <a:spLocks noChangeArrowheads="1"/>
          </p:cNvSpPr>
          <p:nvPr/>
        </p:nvSpPr>
        <p:spPr bwMode="auto">
          <a:xfrm>
            <a:off x="4495800" y="5742057"/>
            <a:ext cx="4495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eaLnBrk="0" fontAlgn="base" hangingPunct="0">
              <a:spcBef>
                <a:spcPct val="0"/>
              </a:spcBef>
              <a:spcAft>
                <a:spcPct val="0"/>
              </a:spcAft>
              <a:defRPr sz="2800">
                <a:solidFill>
                  <a:schemeClr val="tx2"/>
                </a:solidFill>
                <a:latin typeface="Arial" charset="0"/>
                <a:cs typeface="Times New Roman" pitchFamily="18" charset="0"/>
              </a:defRPr>
            </a:lvl9pPr>
          </a:lstStyle>
          <a:p>
            <a:pPr algn="ctr" eaLnBrk="1" hangingPunct="1">
              <a:spcBef>
                <a:spcPct val="50000"/>
              </a:spcBef>
            </a:pPr>
            <a:r>
              <a:rPr lang="en-US" sz="2000" b="1" dirty="0" smtClean="0">
                <a:solidFill>
                  <a:srgbClr val="FFFF00"/>
                </a:solidFill>
                <a:latin typeface="+mj-lt"/>
              </a:rPr>
              <a:t>Most important job - Keep </a:t>
            </a:r>
            <a:r>
              <a:rPr lang="en-US" sz="2000" b="1" dirty="0">
                <a:solidFill>
                  <a:srgbClr val="FFFF00"/>
                </a:solidFill>
                <a:latin typeface="+mj-lt"/>
              </a:rPr>
              <a:t>changer at </a:t>
            </a:r>
            <a:r>
              <a:rPr lang="en-US" sz="2000" b="1" dirty="0" smtClean="0">
                <a:solidFill>
                  <a:srgbClr val="FFFF00"/>
                </a:solidFill>
                <a:latin typeface="+mj-lt"/>
              </a:rPr>
              <a:t>correct marking </a:t>
            </a:r>
            <a:r>
              <a:rPr lang="en-US" sz="2000" b="1" dirty="0">
                <a:solidFill>
                  <a:srgbClr val="FFFF00"/>
                </a:solidFill>
                <a:latin typeface="+mj-lt"/>
              </a:rPr>
              <a:t>at teeth</a:t>
            </a:r>
          </a:p>
        </p:txBody>
      </p:sp>
    </p:spTree>
    <p:custDataLst>
      <p:tags r:id="rId1"/>
    </p:custDataLst>
    <p:extLst>
      <p:ext uri="{BB962C8B-B14F-4D97-AF65-F5344CB8AC3E}">
        <p14:creationId xmlns:p14="http://schemas.microsoft.com/office/powerpoint/2010/main" val="1795787097"/>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7772400" cy="1143000"/>
          </a:xfrm>
        </p:spPr>
        <p:txBody>
          <a:bodyPr/>
          <a:lstStyle/>
          <a:p>
            <a:r>
              <a:rPr lang="en-US" dirty="0" smtClean="0"/>
              <a:t>ET Tube Extubation</a:t>
            </a:r>
            <a:endParaRPr lang="en-US" dirty="0"/>
          </a:p>
        </p:txBody>
      </p:sp>
    </p:spTree>
    <p:extLst>
      <p:ext uri="{BB962C8B-B14F-4D97-AF65-F5344CB8AC3E}">
        <p14:creationId xmlns:p14="http://schemas.microsoft.com/office/powerpoint/2010/main" val="335764918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457200" y="609600"/>
            <a:ext cx="8458200" cy="990600"/>
          </a:xfrm>
        </p:spPr>
        <p:txBody>
          <a:bodyPr/>
          <a:lstStyle/>
          <a:p>
            <a:pPr algn="l" eaLnBrk="1" hangingPunct="1"/>
            <a:r>
              <a:rPr lang="en-US" sz="4000" dirty="0" smtClean="0"/>
              <a:t>Considerations Before Extubation</a:t>
            </a:r>
          </a:p>
        </p:txBody>
      </p:sp>
      <p:sp>
        <p:nvSpPr>
          <p:cNvPr id="212995" name="Rectangle 3"/>
          <p:cNvSpPr>
            <a:spLocks noGrp="1" noChangeArrowheads="1"/>
          </p:cNvSpPr>
          <p:nvPr>
            <p:ph idx="1"/>
          </p:nvPr>
        </p:nvSpPr>
        <p:spPr>
          <a:xfrm>
            <a:off x="685800" y="1981200"/>
            <a:ext cx="7772400" cy="4267200"/>
          </a:xfrm>
        </p:spPr>
        <p:txBody>
          <a:bodyPr/>
          <a:lstStyle/>
          <a:p>
            <a:pPr eaLnBrk="1" hangingPunct="1"/>
            <a:r>
              <a:rPr lang="en-US" dirty="0" smtClean="0">
                <a:cs typeface="Times New Roman" pitchFamily="18" charset="0"/>
              </a:rPr>
              <a:t>Assess readiness</a:t>
            </a:r>
          </a:p>
          <a:p>
            <a:pPr lvl="2" eaLnBrk="1" hangingPunct="1"/>
            <a:r>
              <a:rPr lang="en-US" i="1" dirty="0" smtClean="0">
                <a:cs typeface="Times New Roman" pitchFamily="18" charset="0"/>
              </a:rPr>
              <a:t>Has original need for airway been resolved???</a:t>
            </a:r>
          </a:p>
          <a:p>
            <a:pPr lvl="2" eaLnBrk="1" hangingPunct="1"/>
            <a:endParaRPr lang="en-US" dirty="0" smtClean="0">
              <a:cs typeface="Times New Roman" pitchFamily="18" charset="0"/>
            </a:endParaRPr>
          </a:p>
          <a:p>
            <a:pPr eaLnBrk="1" hangingPunct="1"/>
            <a:r>
              <a:rPr lang="en-US" dirty="0" smtClean="0">
                <a:cs typeface="Times New Roman" pitchFamily="18" charset="0"/>
              </a:rPr>
              <a:t>Get permission</a:t>
            </a:r>
          </a:p>
          <a:p>
            <a:pPr lvl="2" eaLnBrk="1" hangingPunct="1"/>
            <a:r>
              <a:rPr lang="en-US" dirty="0" smtClean="0">
                <a:cs typeface="Times New Roman" pitchFamily="18" charset="0"/>
              </a:rPr>
              <a:t>Physician order</a:t>
            </a:r>
          </a:p>
          <a:p>
            <a:pPr lvl="2" eaLnBrk="1" hangingPunct="1"/>
            <a:r>
              <a:rPr lang="en-US" dirty="0" smtClean="0">
                <a:cs typeface="Times New Roman" pitchFamily="18" charset="0"/>
              </a:rPr>
              <a:t>Protocol</a:t>
            </a:r>
          </a:p>
          <a:p>
            <a:pPr lvl="1" eaLnBrk="1" hangingPunct="1"/>
            <a:endParaRPr lang="en-US" dirty="0" smtClean="0"/>
          </a:p>
        </p:txBody>
      </p:sp>
    </p:spTree>
    <p:custDataLst>
      <p:tags r:id="rId1"/>
    </p:custDataLst>
    <p:extLst>
      <p:ext uri="{BB962C8B-B14F-4D97-AF65-F5344CB8AC3E}">
        <p14:creationId xmlns:p14="http://schemas.microsoft.com/office/powerpoint/2010/main" val="133204917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482" name="Picture 2" descr="scan0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83"/>
            <a:ext cx="5334000" cy="6907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Text Box 3"/>
          <p:cNvSpPr txBox="1">
            <a:spLocks noChangeArrowheads="1"/>
          </p:cNvSpPr>
          <p:nvPr/>
        </p:nvSpPr>
        <p:spPr bwMode="auto">
          <a:xfrm>
            <a:off x="5334000" y="1219200"/>
            <a:ext cx="35052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eaLnBrk="0" fontAlgn="base" hangingPunct="0">
              <a:spcBef>
                <a:spcPct val="0"/>
              </a:spcBef>
              <a:spcAft>
                <a:spcPct val="0"/>
              </a:spcAft>
              <a:defRPr sz="2800">
                <a:solidFill>
                  <a:schemeClr val="tx2"/>
                </a:solidFill>
                <a:latin typeface="Arial" charset="0"/>
                <a:cs typeface="Times New Roman" pitchFamily="18" charset="0"/>
              </a:defRPr>
            </a:lvl9pPr>
          </a:lstStyle>
          <a:p>
            <a:pPr eaLnBrk="1" hangingPunct="1">
              <a:spcBef>
                <a:spcPct val="50000"/>
              </a:spcBef>
            </a:pPr>
            <a:r>
              <a:rPr lang="en-US" b="1" dirty="0">
                <a:solidFill>
                  <a:schemeClr val="tx1"/>
                </a:solidFill>
                <a:latin typeface="+mn-lt"/>
              </a:rPr>
              <a:t>Lab Chapter 22.1.2</a:t>
            </a:r>
          </a:p>
          <a:p>
            <a:pPr eaLnBrk="1" hangingPunct="1">
              <a:spcBef>
                <a:spcPct val="50000"/>
              </a:spcBef>
            </a:pPr>
            <a:r>
              <a:rPr lang="en-US" sz="2400" dirty="0">
                <a:solidFill>
                  <a:schemeClr val="tx1"/>
                </a:solidFill>
                <a:latin typeface="+mn-lt"/>
              </a:rPr>
              <a:t>Page 351</a:t>
            </a:r>
          </a:p>
          <a:p>
            <a:pPr eaLnBrk="1" hangingPunct="1">
              <a:spcBef>
                <a:spcPct val="50000"/>
              </a:spcBef>
            </a:pPr>
            <a:r>
              <a:rPr lang="en-US" sz="2400" i="1" dirty="0">
                <a:solidFill>
                  <a:schemeClr val="tx1"/>
                </a:solidFill>
                <a:latin typeface="+mn-lt"/>
              </a:rPr>
              <a:t>Identification of the Components of an endotracheal tube</a:t>
            </a:r>
          </a:p>
          <a:p>
            <a:pPr eaLnBrk="1" hangingPunct="1">
              <a:spcBef>
                <a:spcPct val="50000"/>
              </a:spcBef>
            </a:pPr>
            <a:endParaRPr lang="en-US" sz="2400" i="1" dirty="0">
              <a:solidFill>
                <a:srgbClr val="040406"/>
              </a:solidFill>
              <a:latin typeface="Times New Roman" pitchFamily="18" charset="0"/>
            </a:endParaRPr>
          </a:p>
          <a:p>
            <a:pPr eaLnBrk="1" hangingPunct="1">
              <a:spcBef>
                <a:spcPct val="50000"/>
              </a:spcBef>
            </a:pPr>
            <a:endParaRPr lang="en-US" sz="2400" i="1" dirty="0">
              <a:solidFill>
                <a:srgbClr val="040406"/>
              </a:solidFill>
              <a:latin typeface="Times New Roman" pitchFamily="18" charset="0"/>
            </a:endParaRPr>
          </a:p>
        </p:txBody>
      </p:sp>
    </p:spTree>
    <p:custDataLst>
      <p:tags r:id="rId1"/>
    </p:custDataLst>
    <p:extLst>
      <p:ext uri="{BB962C8B-B14F-4D97-AF65-F5344CB8AC3E}">
        <p14:creationId xmlns:p14="http://schemas.microsoft.com/office/powerpoint/2010/main" val="4012295510"/>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457200" y="609600"/>
            <a:ext cx="8382000" cy="1143000"/>
          </a:xfrm>
        </p:spPr>
        <p:txBody>
          <a:bodyPr/>
          <a:lstStyle/>
          <a:p>
            <a:pPr algn="l" eaLnBrk="1" hangingPunct="1"/>
            <a:r>
              <a:rPr lang="en-US" dirty="0" smtClean="0"/>
              <a:t>Why Extubation?</a:t>
            </a:r>
            <a:endParaRPr lang="en-US" sz="3600" i="1" dirty="0" smtClean="0"/>
          </a:p>
        </p:txBody>
      </p:sp>
      <p:sp>
        <p:nvSpPr>
          <p:cNvPr id="214019" name="Rectangle 3"/>
          <p:cNvSpPr>
            <a:spLocks noGrp="1" noChangeArrowheads="1"/>
          </p:cNvSpPr>
          <p:nvPr>
            <p:ph idx="1"/>
          </p:nvPr>
        </p:nvSpPr>
        <p:spPr>
          <a:xfrm>
            <a:off x="685800" y="1981200"/>
            <a:ext cx="8153400" cy="4572000"/>
          </a:xfrm>
        </p:spPr>
        <p:txBody>
          <a:bodyPr/>
          <a:lstStyle/>
          <a:p>
            <a:pPr marL="0" indent="0" eaLnBrk="1" hangingPunct="1">
              <a:lnSpc>
                <a:spcPct val="80000"/>
              </a:lnSpc>
              <a:buNone/>
            </a:pPr>
            <a:r>
              <a:rPr lang="en-US" sz="3600" dirty="0" smtClean="0"/>
              <a:t>Endotracheal </a:t>
            </a:r>
            <a:r>
              <a:rPr lang="en-US" sz="3600" dirty="0"/>
              <a:t>tube </a:t>
            </a:r>
            <a:r>
              <a:rPr lang="en-US" sz="2400" i="1" dirty="0"/>
              <a:t>is no longer needed for</a:t>
            </a:r>
            <a:r>
              <a:rPr lang="en-US" sz="2400" i="1" dirty="0" smtClean="0"/>
              <a:t>…</a:t>
            </a:r>
          </a:p>
          <a:p>
            <a:pPr eaLnBrk="1" hangingPunct="1">
              <a:lnSpc>
                <a:spcPct val="80000"/>
              </a:lnSpc>
            </a:pPr>
            <a:endParaRPr lang="en-US" sz="2400" i="1" dirty="0">
              <a:cs typeface="Times New Roman" pitchFamily="18" charset="0"/>
            </a:endParaRPr>
          </a:p>
          <a:p>
            <a:pPr eaLnBrk="1" hangingPunct="1">
              <a:lnSpc>
                <a:spcPct val="80000"/>
              </a:lnSpc>
            </a:pPr>
            <a:r>
              <a:rPr lang="en-US" sz="2400" dirty="0" smtClean="0">
                <a:cs typeface="Times New Roman" pitchFamily="18" charset="0"/>
              </a:rPr>
              <a:t>Ventilation – </a:t>
            </a:r>
            <a:r>
              <a:rPr lang="en-US" sz="2400" i="1" dirty="0" smtClean="0">
                <a:cs typeface="Times New Roman" pitchFamily="18" charset="0"/>
              </a:rPr>
              <a:t>can breath on their own</a:t>
            </a:r>
          </a:p>
          <a:p>
            <a:pPr eaLnBrk="1" hangingPunct="1">
              <a:lnSpc>
                <a:spcPct val="80000"/>
              </a:lnSpc>
            </a:pPr>
            <a:endParaRPr lang="en-US" sz="2400" dirty="0">
              <a:cs typeface="Times New Roman" pitchFamily="18" charset="0"/>
            </a:endParaRPr>
          </a:p>
          <a:p>
            <a:pPr eaLnBrk="1" hangingPunct="1">
              <a:lnSpc>
                <a:spcPct val="80000"/>
              </a:lnSpc>
            </a:pPr>
            <a:r>
              <a:rPr lang="en-US" sz="2400" dirty="0" smtClean="0">
                <a:cs typeface="Times New Roman" pitchFamily="18" charset="0"/>
              </a:rPr>
              <a:t>Oxygenation – </a:t>
            </a:r>
            <a:r>
              <a:rPr lang="en-US" sz="2400" i="1" dirty="0" smtClean="0">
                <a:cs typeface="Times New Roman" pitchFamily="18" charset="0"/>
              </a:rPr>
              <a:t>can oxygenate without ET</a:t>
            </a:r>
          </a:p>
          <a:p>
            <a:pPr lvl="1" eaLnBrk="1" hangingPunct="1">
              <a:lnSpc>
                <a:spcPct val="80000"/>
              </a:lnSpc>
            </a:pPr>
            <a:endParaRPr lang="en-US" sz="2000" dirty="0" smtClean="0">
              <a:cs typeface="Times New Roman" pitchFamily="18" charset="0"/>
            </a:endParaRPr>
          </a:p>
          <a:p>
            <a:pPr eaLnBrk="1" hangingPunct="1">
              <a:lnSpc>
                <a:spcPct val="80000"/>
              </a:lnSpc>
            </a:pPr>
            <a:r>
              <a:rPr lang="en-US" sz="2400" dirty="0">
                <a:cs typeface="Times New Roman" pitchFamily="18" charset="0"/>
              </a:rPr>
              <a:t>Airway control – </a:t>
            </a:r>
            <a:r>
              <a:rPr lang="en-US" sz="2400" i="1" dirty="0">
                <a:cs typeface="Times New Roman" pitchFamily="18" charset="0"/>
              </a:rPr>
              <a:t>has no obstruction or swelling</a:t>
            </a:r>
          </a:p>
          <a:p>
            <a:pPr eaLnBrk="1" hangingPunct="1">
              <a:lnSpc>
                <a:spcPct val="80000"/>
              </a:lnSpc>
            </a:pPr>
            <a:endParaRPr lang="en-US" sz="2400" dirty="0" smtClean="0">
              <a:cs typeface="Times New Roman" pitchFamily="18" charset="0"/>
            </a:endParaRPr>
          </a:p>
          <a:p>
            <a:pPr eaLnBrk="1" hangingPunct="1">
              <a:lnSpc>
                <a:spcPct val="80000"/>
              </a:lnSpc>
            </a:pPr>
            <a:r>
              <a:rPr lang="en-US" sz="2400" dirty="0" smtClean="0">
                <a:cs typeface="Times New Roman" pitchFamily="18" charset="0"/>
              </a:rPr>
              <a:t>Airway protection – </a:t>
            </a:r>
            <a:r>
              <a:rPr lang="en-US" sz="2400" i="1" dirty="0" smtClean="0">
                <a:cs typeface="Times New Roman" pitchFamily="18" charset="0"/>
              </a:rPr>
              <a:t>has adequate LOC, swallow &amp; gag</a:t>
            </a:r>
          </a:p>
          <a:p>
            <a:pPr lvl="1" eaLnBrk="1" hangingPunct="1">
              <a:lnSpc>
                <a:spcPct val="80000"/>
              </a:lnSpc>
            </a:pPr>
            <a:endParaRPr lang="en-US" sz="2000" dirty="0" smtClean="0">
              <a:cs typeface="Times New Roman" pitchFamily="18" charset="0"/>
            </a:endParaRPr>
          </a:p>
          <a:p>
            <a:pPr eaLnBrk="1" hangingPunct="1">
              <a:lnSpc>
                <a:spcPct val="80000"/>
              </a:lnSpc>
            </a:pPr>
            <a:r>
              <a:rPr lang="en-US" sz="2400" dirty="0">
                <a:cs typeface="Times New Roman" pitchFamily="18" charset="0"/>
              </a:rPr>
              <a:t>A</a:t>
            </a:r>
            <a:r>
              <a:rPr lang="en-US" sz="2400" dirty="0" smtClean="0">
                <a:cs typeface="Times New Roman" pitchFamily="18" charset="0"/>
              </a:rPr>
              <a:t>irway clearance – </a:t>
            </a:r>
            <a:r>
              <a:rPr lang="en-US" sz="2400" i="1" dirty="0" smtClean="0">
                <a:cs typeface="Times New Roman" pitchFamily="18" charset="0"/>
              </a:rPr>
              <a:t>can cough &amp; clear secretions with acceptable production</a:t>
            </a:r>
          </a:p>
          <a:p>
            <a:pPr eaLnBrk="1" hangingPunct="1">
              <a:lnSpc>
                <a:spcPct val="80000"/>
              </a:lnSpc>
            </a:pPr>
            <a:endParaRPr lang="en-US" sz="2000" dirty="0" smtClean="0">
              <a:cs typeface="Times New Roman" pitchFamily="18" charset="0"/>
            </a:endParaRPr>
          </a:p>
          <a:p>
            <a:pPr lvl="1" eaLnBrk="1" hangingPunct="1">
              <a:lnSpc>
                <a:spcPct val="80000"/>
              </a:lnSpc>
            </a:pPr>
            <a:endParaRPr lang="en-US" sz="2000" dirty="0" smtClean="0">
              <a:cs typeface="Times New Roman" pitchFamily="18" charset="0"/>
            </a:endParaRPr>
          </a:p>
        </p:txBody>
      </p:sp>
    </p:spTree>
    <p:custDataLst>
      <p:tags r:id="rId1"/>
    </p:custDataLst>
    <p:extLst>
      <p:ext uri="{BB962C8B-B14F-4D97-AF65-F5344CB8AC3E}">
        <p14:creationId xmlns:p14="http://schemas.microsoft.com/office/powerpoint/2010/main" val="3580267074"/>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Why Extubation?</a:t>
            </a:r>
            <a:endParaRPr lang="en-US" dirty="0"/>
          </a:p>
        </p:txBody>
      </p:sp>
      <p:sp>
        <p:nvSpPr>
          <p:cNvPr id="3" name="Content Placeholder 2"/>
          <p:cNvSpPr>
            <a:spLocks noGrp="1"/>
          </p:cNvSpPr>
          <p:nvPr>
            <p:ph idx="1"/>
          </p:nvPr>
        </p:nvSpPr>
        <p:spPr>
          <a:xfrm>
            <a:off x="685800" y="2057400"/>
            <a:ext cx="7772400" cy="4038600"/>
          </a:xfrm>
        </p:spPr>
        <p:txBody>
          <a:bodyPr/>
          <a:lstStyle/>
          <a:p>
            <a:pPr marL="0" indent="0" eaLnBrk="1" hangingPunct="1">
              <a:lnSpc>
                <a:spcPct val="80000"/>
              </a:lnSpc>
              <a:buNone/>
            </a:pPr>
            <a:r>
              <a:rPr lang="en-US" sz="3600" dirty="0" smtClean="0">
                <a:cs typeface="Times New Roman" pitchFamily="18" charset="0"/>
              </a:rPr>
              <a:t>Other Reasons:</a:t>
            </a:r>
          </a:p>
          <a:p>
            <a:pPr eaLnBrk="1" hangingPunct="1">
              <a:lnSpc>
                <a:spcPct val="80000"/>
              </a:lnSpc>
            </a:pPr>
            <a:endParaRPr lang="en-US" sz="2400" dirty="0">
              <a:cs typeface="Times New Roman" pitchFamily="18" charset="0"/>
            </a:endParaRPr>
          </a:p>
          <a:p>
            <a:pPr eaLnBrk="1" hangingPunct="1">
              <a:lnSpc>
                <a:spcPct val="80000"/>
              </a:lnSpc>
            </a:pPr>
            <a:endParaRPr lang="en-US" sz="2400" dirty="0" smtClean="0">
              <a:cs typeface="Times New Roman" pitchFamily="18" charset="0"/>
            </a:endParaRPr>
          </a:p>
          <a:p>
            <a:pPr eaLnBrk="1" hangingPunct="1">
              <a:lnSpc>
                <a:spcPct val="80000"/>
              </a:lnSpc>
            </a:pPr>
            <a:r>
              <a:rPr lang="en-US" sz="2400" dirty="0" smtClean="0">
                <a:cs typeface="Times New Roman" pitchFamily="18" charset="0"/>
              </a:rPr>
              <a:t>Terminal Weaning - </a:t>
            </a:r>
            <a:r>
              <a:rPr lang="en-US" sz="2400" i="1" dirty="0" smtClean="0">
                <a:cs typeface="Times New Roman" pitchFamily="18" charset="0"/>
              </a:rPr>
              <a:t>Patient </a:t>
            </a:r>
            <a:r>
              <a:rPr lang="en-US" sz="2400" i="1" dirty="0">
                <a:cs typeface="Times New Roman" pitchFamily="18" charset="0"/>
              </a:rPr>
              <a:t>in whom further medical care is deemed futile</a:t>
            </a:r>
          </a:p>
          <a:p>
            <a:pPr lvl="1" eaLnBrk="1" hangingPunct="1">
              <a:lnSpc>
                <a:spcPct val="80000"/>
              </a:lnSpc>
            </a:pPr>
            <a:endParaRPr lang="en-US" sz="2000" dirty="0">
              <a:cs typeface="Times New Roman" pitchFamily="18" charset="0"/>
            </a:endParaRPr>
          </a:p>
          <a:p>
            <a:pPr eaLnBrk="1" hangingPunct="1">
              <a:lnSpc>
                <a:spcPct val="80000"/>
              </a:lnSpc>
            </a:pPr>
            <a:r>
              <a:rPr lang="en-US" sz="2400" dirty="0" smtClean="0">
                <a:cs typeface="Times New Roman" pitchFamily="18" charset="0"/>
              </a:rPr>
              <a:t>Obstruction - </a:t>
            </a:r>
            <a:r>
              <a:rPr lang="en-US" sz="2400" i="1" dirty="0" smtClean="0">
                <a:cs typeface="Times New Roman" pitchFamily="18" charset="0"/>
              </a:rPr>
              <a:t>Acute </a:t>
            </a:r>
            <a:r>
              <a:rPr lang="en-US" sz="2400" i="1" dirty="0">
                <a:cs typeface="Times New Roman" pitchFamily="18" charset="0"/>
              </a:rPr>
              <a:t>artificial airway </a:t>
            </a:r>
            <a:r>
              <a:rPr lang="en-US" sz="2400" i="1" dirty="0" smtClean="0">
                <a:cs typeface="Times New Roman" pitchFamily="18" charset="0"/>
              </a:rPr>
              <a:t>obstruction</a:t>
            </a:r>
            <a:endParaRPr lang="en-US" dirty="0"/>
          </a:p>
        </p:txBody>
      </p:sp>
    </p:spTree>
    <p:extLst>
      <p:ext uri="{BB962C8B-B14F-4D97-AF65-F5344CB8AC3E}">
        <p14:creationId xmlns:p14="http://schemas.microsoft.com/office/powerpoint/2010/main" val="186809239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PQuestion"/>
          <p:cNvSpPr>
            <a:spLocks noGrp="1" noChangeArrowheads="1"/>
          </p:cNvSpPr>
          <p:nvPr>
            <p:ph type="title"/>
          </p:nvPr>
        </p:nvSpPr>
        <p:spPr>
          <a:xfrm>
            <a:off x="457200" y="274638"/>
            <a:ext cx="8458200" cy="2087562"/>
          </a:xfrm>
        </p:spPr>
        <p:txBody>
          <a:bodyPr/>
          <a:lstStyle/>
          <a:p>
            <a:pPr eaLnBrk="1" hangingPunct="1"/>
            <a:r>
              <a:rPr lang="en-US" sz="2000" dirty="0" smtClean="0"/>
              <a:t>Q#57.  A 2 </a:t>
            </a:r>
            <a:r>
              <a:rPr lang="en-US" sz="2000" dirty="0" err="1" smtClean="0"/>
              <a:t>yr</a:t>
            </a:r>
            <a:r>
              <a:rPr lang="en-US" sz="2000" dirty="0" smtClean="0"/>
              <a:t>-old child with croup has been intubated for 4 days with a 4 mm ID </a:t>
            </a:r>
            <a:r>
              <a:rPr lang="en-US" sz="2000" dirty="0" err="1" smtClean="0"/>
              <a:t>uncuffed</a:t>
            </a:r>
            <a:r>
              <a:rPr lang="en-US" sz="2000" dirty="0" smtClean="0"/>
              <a:t> endotracheal tube.  Heated aerosol at an </a:t>
            </a:r>
            <a:r>
              <a:rPr lang="en-US" sz="2000" dirty="0" smtClean="0"/>
              <a:t>F</a:t>
            </a:r>
            <a:r>
              <a:rPr lang="en-US" sz="1800" dirty="0" smtClean="0"/>
              <a:t>i</a:t>
            </a:r>
            <a:r>
              <a:rPr lang="en-US" sz="1600" dirty="0" smtClean="0"/>
              <a:t>O</a:t>
            </a:r>
            <a:r>
              <a:rPr lang="en-US" sz="1600" baseline="-25000" dirty="0" smtClean="0"/>
              <a:t>2</a:t>
            </a:r>
            <a:r>
              <a:rPr lang="en-US" sz="2000" dirty="0" smtClean="0"/>
              <a:t> </a:t>
            </a:r>
            <a:r>
              <a:rPr lang="en-US" sz="2000" dirty="0" smtClean="0"/>
              <a:t>of .21 has been delivered to the intubated patient.  The physician asks the therapist to evaluate the patient for possible extubation.  Which of the following would most likely indicate that the patient is ready for extubation?</a:t>
            </a:r>
          </a:p>
        </p:txBody>
      </p:sp>
      <p:sp>
        <p:nvSpPr>
          <p:cNvPr id="215044" name="TPAnswers"/>
          <p:cNvSpPr>
            <a:spLocks noGrp="1" noChangeArrowheads="1"/>
          </p:cNvSpPr>
          <p:nvPr>
            <p:ph idx="1"/>
            <p:custDataLst>
              <p:tags r:id="rId3"/>
            </p:custDataLst>
          </p:nvPr>
        </p:nvSpPr>
        <p:spPr>
          <a:xfrm>
            <a:off x="304800" y="2438400"/>
            <a:ext cx="4267200" cy="3352800"/>
          </a:xfrm>
        </p:spPr>
        <p:txBody>
          <a:bodyPr/>
          <a:lstStyle/>
          <a:p>
            <a:pPr marL="609600" indent="-609600" eaLnBrk="1" hangingPunct="1">
              <a:lnSpc>
                <a:spcPct val="80000"/>
              </a:lnSpc>
              <a:buFontTx/>
              <a:buAutoNum type="alphaUcPeriod"/>
            </a:pPr>
            <a:r>
              <a:rPr lang="en-US" sz="2200" smtClean="0"/>
              <a:t>The patient is making normal quiet ventilator efforts</a:t>
            </a:r>
          </a:p>
          <a:p>
            <a:pPr marL="609600" indent="-609600" eaLnBrk="1" hangingPunct="1">
              <a:lnSpc>
                <a:spcPct val="80000"/>
              </a:lnSpc>
              <a:buFontTx/>
              <a:buAutoNum type="alphaUcPeriod"/>
            </a:pPr>
            <a:r>
              <a:rPr lang="en-US" sz="2200" smtClean="0"/>
              <a:t>A negative sputum culture and sensitivity has been reported</a:t>
            </a:r>
          </a:p>
          <a:p>
            <a:pPr marL="609600" indent="-609600" eaLnBrk="1" hangingPunct="1">
              <a:lnSpc>
                <a:spcPct val="80000"/>
              </a:lnSpc>
              <a:buFontTx/>
              <a:buAutoNum type="alphaUcPeriod"/>
            </a:pPr>
            <a:r>
              <a:rPr lang="en-US" sz="2200" smtClean="0"/>
              <a:t>The patient’s ABGs are within normal range</a:t>
            </a:r>
          </a:p>
          <a:p>
            <a:pPr marL="609600" indent="-609600" eaLnBrk="1" hangingPunct="1">
              <a:lnSpc>
                <a:spcPct val="80000"/>
              </a:lnSpc>
              <a:buFontTx/>
              <a:buAutoNum type="alphaUcPeriod"/>
            </a:pPr>
            <a:r>
              <a:rPr lang="en-US" sz="2200" smtClean="0"/>
              <a:t>Breath sounds are heard around the tube on auscultation</a:t>
            </a:r>
          </a:p>
        </p:txBody>
      </p:sp>
      <p:graphicFrame>
        <p:nvGraphicFramePr>
          <p:cNvPr id="684035" name="TPChart"/>
          <p:cNvGraphicFramePr>
            <a:graphicFrameLocks noChangeAspect="1"/>
          </p:cNvGraphicFramePr>
          <p:nvPr>
            <p:custDataLst>
              <p:tags r:id="rId4"/>
            </p:custDataLst>
          </p:nvPr>
        </p:nvGraphicFramePr>
        <p:xfrm>
          <a:off x="4508500" y="2895600"/>
          <a:ext cx="4572000" cy="3898900"/>
        </p:xfrm>
        <a:graphic>
          <a:graphicData uri="http://schemas.openxmlformats.org/presentationml/2006/ole">
            <mc:AlternateContent xmlns:mc="http://schemas.openxmlformats.org/markup-compatibility/2006">
              <mc:Choice xmlns:v="urn:schemas-microsoft-com:vml" Requires="v">
                <p:oleObj spid="_x0000_s29706" name="Microsoft Graph Chart" r:id="rId8" imgW="4571898" imgH="5143422" progId="MSGraph.Chart.8">
                  <p:embed followColorScheme="full"/>
                </p:oleObj>
              </mc:Choice>
              <mc:Fallback>
                <p:oleObj name="Microsoft Graph Chart" r:id="rId8" imgW="4571898" imgH="5143422" progId="MSGraph.Chart.8">
                  <p:embed followColorScheme="full"/>
                  <p:pic>
                    <p:nvPicPr>
                      <p:cNvPr id="0" name=""/>
                      <p:cNvPicPr>
                        <a:picLocks noChangeAspect="1" noChangeArrowheads="1"/>
                      </p:cNvPicPr>
                      <p:nvPr/>
                    </p:nvPicPr>
                    <p:blipFill>
                      <a:blip r:embed="rId9"/>
                      <a:srcRect/>
                      <a:stretch>
                        <a:fillRect/>
                      </a:stretch>
                    </p:blipFill>
                    <p:spPr bwMode="auto">
                      <a:xfrm>
                        <a:off x="4508500" y="2895600"/>
                        <a:ext cx="4572000" cy="389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15046" name="ResponseGrid"/>
          <p:cNvPicPr>
            <a:picLocks/>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8255000" y="4445000"/>
            <a:ext cx="88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PCountdownTrigger"/>
          <p:cNvSpPr/>
          <p:nvPr/>
        </p:nvSpPr>
        <p:spPr bwMode="auto">
          <a:xfrm>
            <a:off x="0" y="0"/>
            <a:ext cx="12700" cy="1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cs typeface="Times New Roman" pitchFamily="18" charset="0"/>
            </a:endParaRPr>
          </a:p>
        </p:txBody>
      </p:sp>
      <p:grpSp>
        <p:nvGrpSpPr>
          <p:cNvPr id="6" name="TPCountdown" hidden="1"/>
          <p:cNvGrpSpPr/>
          <p:nvPr>
            <p:custDataLst>
              <p:tags r:id="rId6"/>
            </p:custDataLst>
          </p:nvPr>
        </p:nvGrpSpPr>
        <p:grpSpPr>
          <a:xfrm>
            <a:off x="8382000" y="6096000"/>
            <a:ext cx="635000" cy="635000"/>
            <a:chOff x="8318500" y="6032500"/>
            <a:chExt cx="635000" cy="635000"/>
          </a:xfrm>
        </p:grpSpPr>
        <p:sp>
          <p:nvSpPr>
            <p:cNvPr id="3" name="CountdownShape" hidden="1"/>
            <p:cNvSpPr/>
            <p:nvPr/>
          </p:nvSpPr>
          <p:spPr bwMode="auto">
            <a:xfrm>
              <a:off x="8318500" y="6032500"/>
              <a:ext cx="635000" cy="635000"/>
            </a:xfrm>
            <a:prstGeom prst="bevel">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cs typeface="Times New Roman" pitchFamily="18" charset="0"/>
              </a:endParaRPr>
            </a:p>
          </p:txBody>
        </p:sp>
        <p:sp>
          <p:nvSpPr>
            <p:cNvPr id="5" name="CountdownText" hidden="1"/>
            <p:cNvSpPr txBox="1"/>
            <p:nvPr/>
          </p:nvSpPr>
          <p:spPr>
            <a:xfrm>
              <a:off x="8318500" y="6032500"/>
              <a:ext cx="635000" cy="635000"/>
            </a:xfrm>
            <a:prstGeom prst="rect">
              <a:avLst/>
            </a:prstGeom>
            <a:noFill/>
          </p:spPr>
          <p:txBody>
            <a:bodyPr vert="horz" rtlCol="0" anchor="ctr" anchorCtr="1">
              <a:noAutofit/>
            </a:bodyPr>
            <a:lstStyle/>
            <a:p>
              <a:pPr algn="ctr"/>
              <a:r>
                <a:rPr lang="en-US" sz="1800" b="1" smtClean="0">
                  <a:latin typeface="Tahoma"/>
                </a:rPr>
                <a:t>15</a:t>
              </a:r>
              <a:endParaRPr lang="en-US" sz="1800" b="1">
                <a:latin typeface="Tahoma"/>
              </a:endParaRPr>
            </a:p>
          </p:txBody>
        </p:sp>
      </p:grpSp>
    </p:spTree>
    <p:custDataLst>
      <p:tags r:id="rId2"/>
    </p:custDataLst>
    <p:extLst>
      <p:ext uri="{BB962C8B-B14F-4D97-AF65-F5344CB8AC3E}">
        <p14:creationId xmlns:p14="http://schemas.microsoft.com/office/powerpoint/2010/main" val="37766380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684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84035" grpId="0"/>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descr="~DESTscan0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9600"/>
            <a:ext cx="8534400" cy="445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58037005"/>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457200" y="609600"/>
            <a:ext cx="8382000" cy="1143000"/>
          </a:xfrm>
        </p:spPr>
        <p:txBody>
          <a:bodyPr>
            <a:normAutofit fontScale="90000"/>
          </a:bodyPr>
          <a:lstStyle/>
          <a:p>
            <a:pPr eaLnBrk="1" hangingPunct="1"/>
            <a:r>
              <a:rPr lang="en-US" dirty="0" smtClean="0"/>
              <a:t>How would </a:t>
            </a:r>
            <a:r>
              <a:rPr lang="en-US" dirty="0"/>
              <a:t>you assess before </a:t>
            </a:r>
            <a:r>
              <a:rPr lang="en-US" u="sng" dirty="0"/>
              <a:t>extubation</a:t>
            </a:r>
            <a:r>
              <a:rPr lang="en-US" dirty="0"/>
              <a:t>?</a:t>
            </a:r>
            <a:endParaRPr lang="en-US" sz="3600" i="1" dirty="0" smtClean="0"/>
          </a:p>
        </p:txBody>
      </p:sp>
      <p:sp>
        <p:nvSpPr>
          <p:cNvPr id="214019" name="Rectangle 3"/>
          <p:cNvSpPr>
            <a:spLocks noGrp="1" noChangeArrowheads="1"/>
          </p:cNvSpPr>
          <p:nvPr>
            <p:ph idx="1"/>
          </p:nvPr>
        </p:nvSpPr>
        <p:spPr>
          <a:xfrm>
            <a:off x="685800" y="2209800"/>
            <a:ext cx="8153400" cy="4343400"/>
          </a:xfrm>
        </p:spPr>
        <p:txBody>
          <a:bodyPr/>
          <a:lstStyle/>
          <a:p>
            <a:pPr eaLnBrk="1" hangingPunct="1">
              <a:lnSpc>
                <a:spcPct val="80000"/>
              </a:lnSpc>
            </a:pPr>
            <a:endParaRPr lang="en-US" sz="2400" i="1" dirty="0">
              <a:cs typeface="Times New Roman" pitchFamily="18" charset="0"/>
            </a:endParaRPr>
          </a:p>
          <a:p>
            <a:pPr eaLnBrk="1" hangingPunct="1">
              <a:lnSpc>
                <a:spcPct val="80000"/>
              </a:lnSpc>
            </a:pPr>
            <a:r>
              <a:rPr lang="en-US" sz="2400" dirty="0" smtClean="0">
                <a:cs typeface="Times New Roman" pitchFamily="18" charset="0"/>
              </a:rPr>
              <a:t>Ventilation – </a:t>
            </a:r>
            <a:r>
              <a:rPr lang="en-US" sz="2400" i="1" dirty="0" smtClean="0">
                <a:cs typeface="Times New Roman" pitchFamily="18" charset="0"/>
              </a:rPr>
              <a:t>Spontaneous breathing trial (SBT)</a:t>
            </a:r>
          </a:p>
          <a:p>
            <a:pPr eaLnBrk="1" hangingPunct="1">
              <a:lnSpc>
                <a:spcPct val="80000"/>
              </a:lnSpc>
            </a:pPr>
            <a:endParaRPr lang="en-US" sz="2400" dirty="0">
              <a:cs typeface="Times New Roman" pitchFamily="18" charset="0"/>
            </a:endParaRPr>
          </a:p>
          <a:p>
            <a:pPr eaLnBrk="1" hangingPunct="1">
              <a:lnSpc>
                <a:spcPct val="80000"/>
              </a:lnSpc>
            </a:pPr>
            <a:r>
              <a:rPr lang="en-US" sz="2400" dirty="0" smtClean="0">
                <a:cs typeface="Times New Roman" pitchFamily="18" charset="0"/>
              </a:rPr>
              <a:t>Oxygenation – </a:t>
            </a:r>
            <a:r>
              <a:rPr lang="en-US" sz="2400" i="1" dirty="0" smtClean="0">
                <a:cs typeface="Times New Roman" pitchFamily="18" charset="0"/>
              </a:rPr>
              <a:t>S</a:t>
            </a:r>
            <a:r>
              <a:rPr lang="en-US" sz="2000" i="1" dirty="0" smtClean="0">
                <a:cs typeface="Times New Roman" pitchFamily="18" charset="0"/>
              </a:rPr>
              <a:t>p</a:t>
            </a:r>
            <a:r>
              <a:rPr lang="en-US" sz="1800" i="1" dirty="0" smtClean="0">
                <a:cs typeface="Times New Roman" pitchFamily="18" charset="0"/>
              </a:rPr>
              <a:t>O</a:t>
            </a:r>
            <a:r>
              <a:rPr lang="en-US" sz="1800" i="1" baseline="-25000" dirty="0" smtClean="0">
                <a:cs typeface="Times New Roman" pitchFamily="18" charset="0"/>
              </a:rPr>
              <a:t>2</a:t>
            </a:r>
            <a:r>
              <a:rPr lang="en-US" sz="2400" i="1" dirty="0" smtClean="0">
                <a:cs typeface="Times New Roman" pitchFamily="18" charset="0"/>
              </a:rPr>
              <a:t> with </a:t>
            </a:r>
            <a:r>
              <a:rPr lang="en-US" sz="2400" i="1" dirty="0" smtClean="0">
                <a:cs typeface="Times New Roman" pitchFamily="18" charset="0"/>
              </a:rPr>
              <a:t>F</a:t>
            </a:r>
            <a:r>
              <a:rPr lang="en-US" sz="2000" i="1" dirty="0" smtClean="0">
                <a:cs typeface="Times New Roman" pitchFamily="18" charset="0"/>
              </a:rPr>
              <a:t>i</a:t>
            </a:r>
            <a:r>
              <a:rPr lang="en-US" sz="1800" i="1" dirty="0" smtClean="0">
                <a:cs typeface="Times New Roman" pitchFamily="18" charset="0"/>
              </a:rPr>
              <a:t>O</a:t>
            </a:r>
            <a:r>
              <a:rPr lang="en-US" sz="1800" i="1" baseline="-25000" dirty="0" smtClean="0">
                <a:cs typeface="Times New Roman" pitchFamily="18" charset="0"/>
              </a:rPr>
              <a:t>2</a:t>
            </a:r>
            <a:r>
              <a:rPr lang="en-US" sz="2400" i="1" dirty="0" smtClean="0">
                <a:cs typeface="Times New Roman" pitchFamily="18" charset="0"/>
              </a:rPr>
              <a:t> </a:t>
            </a:r>
            <a:r>
              <a:rPr lang="en-US" sz="2400" i="1" dirty="0" smtClean="0">
                <a:cs typeface="Times New Roman" pitchFamily="18" charset="0"/>
              </a:rPr>
              <a:t>and PEEP at low levels</a:t>
            </a:r>
          </a:p>
          <a:p>
            <a:pPr lvl="1" eaLnBrk="1" hangingPunct="1">
              <a:lnSpc>
                <a:spcPct val="80000"/>
              </a:lnSpc>
            </a:pPr>
            <a:endParaRPr lang="en-US" sz="2000" dirty="0" smtClean="0">
              <a:cs typeface="Times New Roman" pitchFamily="18" charset="0"/>
            </a:endParaRPr>
          </a:p>
          <a:p>
            <a:pPr eaLnBrk="1" hangingPunct="1">
              <a:lnSpc>
                <a:spcPct val="80000"/>
              </a:lnSpc>
            </a:pPr>
            <a:r>
              <a:rPr lang="en-US" sz="2400" dirty="0">
                <a:cs typeface="Times New Roman" pitchFamily="18" charset="0"/>
              </a:rPr>
              <a:t>Airway control – </a:t>
            </a:r>
            <a:r>
              <a:rPr lang="en-US" sz="2400" i="1" dirty="0" smtClean="0">
                <a:solidFill>
                  <a:srgbClr val="FFFF00"/>
                </a:solidFill>
                <a:cs typeface="Times New Roman" pitchFamily="18" charset="0"/>
              </a:rPr>
              <a:t>Cuff Leak Test</a:t>
            </a:r>
            <a:endParaRPr lang="en-US" sz="2400" i="1" dirty="0">
              <a:solidFill>
                <a:srgbClr val="FFFF00"/>
              </a:solidFill>
              <a:cs typeface="Times New Roman" pitchFamily="18" charset="0"/>
            </a:endParaRPr>
          </a:p>
          <a:p>
            <a:pPr eaLnBrk="1" hangingPunct="1">
              <a:lnSpc>
                <a:spcPct val="80000"/>
              </a:lnSpc>
            </a:pPr>
            <a:endParaRPr lang="en-US" sz="2400" dirty="0" smtClean="0">
              <a:cs typeface="Times New Roman" pitchFamily="18" charset="0"/>
            </a:endParaRPr>
          </a:p>
          <a:p>
            <a:pPr eaLnBrk="1" hangingPunct="1">
              <a:lnSpc>
                <a:spcPct val="80000"/>
              </a:lnSpc>
            </a:pPr>
            <a:r>
              <a:rPr lang="en-US" sz="2400" dirty="0" smtClean="0">
                <a:cs typeface="Times New Roman" pitchFamily="18" charset="0"/>
              </a:rPr>
              <a:t>Airway protection – </a:t>
            </a:r>
            <a:r>
              <a:rPr lang="en-US" sz="2400" i="1" dirty="0" smtClean="0">
                <a:cs typeface="Times New Roman" pitchFamily="18" charset="0"/>
              </a:rPr>
              <a:t>Check LOC, swallow and gag</a:t>
            </a:r>
          </a:p>
          <a:p>
            <a:pPr lvl="1" eaLnBrk="1" hangingPunct="1">
              <a:lnSpc>
                <a:spcPct val="80000"/>
              </a:lnSpc>
            </a:pPr>
            <a:endParaRPr lang="en-US" sz="2000" dirty="0" smtClean="0">
              <a:cs typeface="Times New Roman" pitchFamily="18" charset="0"/>
            </a:endParaRPr>
          </a:p>
          <a:p>
            <a:pPr eaLnBrk="1" hangingPunct="1">
              <a:lnSpc>
                <a:spcPct val="80000"/>
              </a:lnSpc>
            </a:pPr>
            <a:r>
              <a:rPr lang="en-US" sz="2400" dirty="0">
                <a:cs typeface="Times New Roman" pitchFamily="18" charset="0"/>
              </a:rPr>
              <a:t>A</a:t>
            </a:r>
            <a:r>
              <a:rPr lang="en-US" sz="2400" dirty="0" smtClean="0">
                <a:cs typeface="Times New Roman" pitchFamily="18" charset="0"/>
              </a:rPr>
              <a:t>irway clearance – </a:t>
            </a:r>
            <a:r>
              <a:rPr lang="en-US" sz="2400" i="1" dirty="0" smtClean="0">
                <a:cs typeface="Times New Roman" pitchFamily="18" charset="0"/>
              </a:rPr>
              <a:t>check cough and sputum production</a:t>
            </a:r>
            <a:endParaRPr lang="en-US" sz="2000" dirty="0" smtClean="0">
              <a:cs typeface="Times New Roman" pitchFamily="18" charset="0"/>
            </a:endParaRPr>
          </a:p>
          <a:p>
            <a:pPr lvl="1" eaLnBrk="1" hangingPunct="1">
              <a:lnSpc>
                <a:spcPct val="80000"/>
              </a:lnSpc>
            </a:pPr>
            <a:endParaRPr lang="en-US" sz="2000" dirty="0" smtClean="0">
              <a:cs typeface="Times New Roman" pitchFamily="18" charset="0"/>
            </a:endParaRPr>
          </a:p>
        </p:txBody>
      </p:sp>
    </p:spTree>
    <p:custDataLst>
      <p:tags r:id="rId1"/>
    </p:custDataLst>
    <p:extLst>
      <p:ext uri="{BB962C8B-B14F-4D97-AF65-F5344CB8AC3E}">
        <p14:creationId xmlns:p14="http://schemas.microsoft.com/office/powerpoint/2010/main" val="1832767767"/>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219200"/>
            <a:ext cx="6324600" cy="473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1187" name="Rectangle 5"/>
          <p:cNvSpPr>
            <a:spLocks noChangeArrowheads="1"/>
          </p:cNvSpPr>
          <p:nvPr/>
        </p:nvSpPr>
        <p:spPr bwMode="auto">
          <a:xfrm>
            <a:off x="232012" y="772388"/>
            <a:ext cx="2438400" cy="6001643"/>
          </a:xfrm>
          <a:prstGeom prst="rect">
            <a:avLst/>
          </a:prstGeom>
          <a:noFill/>
          <a:ln w="12700">
            <a:solidFill>
              <a:srgbClr val="040406"/>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r>
              <a:rPr lang="en-US" sz="2400" b="1" u="sng" dirty="0">
                <a:solidFill>
                  <a:schemeClr val="tx1"/>
                </a:solidFill>
                <a:latin typeface="+mj-lt"/>
              </a:rPr>
              <a:t>Perform airway cuff leak test</a:t>
            </a:r>
          </a:p>
          <a:p>
            <a:pPr marL="457200" indent="-457200"/>
            <a:endParaRPr lang="en-US" sz="2400" dirty="0">
              <a:solidFill>
                <a:schemeClr val="tx1"/>
              </a:solidFill>
              <a:latin typeface="+mj-lt"/>
            </a:endParaRPr>
          </a:p>
          <a:p>
            <a:pPr marL="457200" indent="-457200">
              <a:buFontTx/>
              <a:buAutoNum type="arabicPeriod"/>
            </a:pPr>
            <a:r>
              <a:rPr lang="en-US" sz="2400" dirty="0" smtClean="0">
                <a:solidFill>
                  <a:schemeClr val="tx1"/>
                </a:solidFill>
                <a:latin typeface="+mj-lt"/>
              </a:rPr>
              <a:t>Clear upper airway secretions</a:t>
            </a:r>
          </a:p>
          <a:p>
            <a:pPr marL="457200" indent="-457200">
              <a:buFontTx/>
              <a:buAutoNum type="arabicPeriod"/>
            </a:pPr>
            <a:r>
              <a:rPr lang="en-US" sz="2400" dirty="0" smtClean="0">
                <a:solidFill>
                  <a:schemeClr val="tx1"/>
                </a:solidFill>
                <a:latin typeface="+mj-lt"/>
              </a:rPr>
              <a:t>Deflate </a:t>
            </a:r>
            <a:r>
              <a:rPr lang="en-US" sz="2400" dirty="0">
                <a:solidFill>
                  <a:schemeClr val="tx1"/>
                </a:solidFill>
                <a:latin typeface="+mj-lt"/>
              </a:rPr>
              <a:t>cuff</a:t>
            </a:r>
          </a:p>
          <a:p>
            <a:pPr marL="457200" indent="-457200">
              <a:buFontTx/>
              <a:buAutoNum type="arabicPeriod"/>
            </a:pPr>
            <a:r>
              <a:rPr lang="en-US" sz="2400" dirty="0">
                <a:solidFill>
                  <a:schemeClr val="tx1"/>
                </a:solidFill>
                <a:latin typeface="+mj-lt"/>
              </a:rPr>
              <a:t>Occlude tube</a:t>
            </a:r>
          </a:p>
          <a:p>
            <a:pPr marL="457200" indent="-457200">
              <a:buFontTx/>
              <a:buAutoNum type="arabicPeriod"/>
            </a:pPr>
            <a:r>
              <a:rPr lang="en-US" sz="2400" dirty="0">
                <a:solidFill>
                  <a:schemeClr val="tx1"/>
                </a:solidFill>
                <a:latin typeface="+mj-lt"/>
              </a:rPr>
              <a:t>Peritubular leak should occur on spontaneous </a:t>
            </a:r>
            <a:r>
              <a:rPr lang="en-US" sz="2400" dirty="0" smtClean="0">
                <a:solidFill>
                  <a:schemeClr val="tx1"/>
                </a:solidFill>
                <a:latin typeface="+mj-lt"/>
              </a:rPr>
              <a:t>respirations </a:t>
            </a:r>
            <a:r>
              <a:rPr lang="en-US" sz="2400" i="1" dirty="0" smtClean="0">
                <a:solidFill>
                  <a:schemeClr val="tx1"/>
                </a:solidFill>
                <a:latin typeface="+mj-lt"/>
              </a:rPr>
              <a:t>(or with bag ventilation)</a:t>
            </a:r>
            <a:endParaRPr lang="en-US" sz="2400" i="1" dirty="0">
              <a:solidFill>
                <a:schemeClr val="tx1"/>
              </a:solidFill>
              <a:latin typeface="+mj-lt"/>
            </a:endParaRPr>
          </a:p>
        </p:txBody>
      </p:sp>
    </p:spTree>
    <p:custDataLst>
      <p:tags r:id="rId1"/>
    </p:custDataLst>
    <p:extLst>
      <p:ext uri="{BB962C8B-B14F-4D97-AF65-F5344CB8AC3E}">
        <p14:creationId xmlns:p14="http://schemas.microsoft.com/office/powerpoint/2010/main" val="2477207427"/>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What should be done if the patient fails the  “Cuff Leak Test”???</a:t>
            </a:r>
            <a:endParaRPr lang="en-US" sz="3600" dirty="0"/>
          </a:p>
        </p:txBody>
      </p:sp>
      <p:sp>
        <p:nvSpPr>
          <p:cNvPr id="3" name="Content Placeholder 2"/>
          <p:cNvSpPr>
            <a:spLocks noGrp="1"/>
          </p:cNvSpPr>
          <p:nvPr>
            <p:ph idx="1"/>
          </p:nvPr>
        </p:nvSpPr>
        <p:spPr>
          <a:xfrm>
            <a:off x="685800" y="2514600"/>
            <a:ext cx="7772400" cy="3581400"/>
          </a:xfrm>
        </p:spPr>
        <p:txBody>
          <a:bodyPr/>
          <a:lstStyle/>
          <a:p>
            <a:r>
              <a:rPr lang="en-US" dirty="0" smtClean="0"/>
              <a:t>Pre-treat with steroids</a:t>
            </a:r>
          </a:p>
          <a:p>
            <a:r>
              <a:rPr lang="en-US" dirty="0" smtClean="0"/>
              <a:t>Pre-treat with racemic epinephrine (alpha agent)</a:t>
            </a:r>
          </a:p>
          <a:p>
            <a:r>
              <a:rPr lang="en-US" dirty="0" smtClean="0"/>
              <a:t>Use cool aerosol set-up rather than nasal cannula after extubation</a:t>
            </a:r>
          </a:p>
          <a:p>
            <a:endParaRPr lang="en-US" dirty="0"/>
          </a:p>
        </p:txBody>
      </p:sp>
    </p:spTree>
    <p:extLst>
      <p:ext uri="{BB962C8B-B14F-4D97-AF65-F5344CB8AC3E}">
        <p14:creationId xmlns:p14="http://schemas.microsoft.com/office/powerpoint/2010/main" val="180207879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685800" y="609600"/>
            <a:ext cx="7772400" cy="838200"/>
          </a:xfrm>
        </p:spPr>
        <p:txBody>
          <a:bodyPr/>
          <a:lstStyle/>
          <a:p>
            <a:pPr algn="l" eaLnBrk="1" hangingPunct="1"/>
            <a:r>
              <a:rPr lang="en-US" dirty="0" smtClean="0"/>
              <a:t>Preparation for Extubation:</a:t>
            </a:r>
          </a:p>
        </p:txBody>
      </p:sp>
      <p:sp>
        <p:nvSpPr>
          <p:cNvPr id="218115" name="Rectangle 3"/>
          <p:cNvSpPr>
            <a:spLocks noGrp="1" noChangeArrowheads="1"/>
          </p:cNvSpPr>
          <p:nvPr>
            <p:ph sz="half" idx="1"/>
          </p:nvPr>
        </p:nvSpPr>
        <p:spPr>
          <a:xfrm>
            <a:off x="685800" y="1676400"/>
            <a:ext cx="7543800" cy="4648200"/>
          </a:xfrm>
        </p:spPr>
        <p:txBody>
          <a:bodyPr/>
          <a:lstStyle/>
          <a:p>
            <a:pPr eaLnBrk="1" hangingPunct="1">
              <a:lnSpc>
                <a:spcPct val="90000"/>
              </a:lnSpc>
            </a:pPr>
            <a:r>
              <a:rPr lang="en-US" dirty="0" smtClean="0">
                <a:cs typeface="Times New Roman" pitchFamily="18" charset="0"/>
              </a:rPr>
              <a:t>Gather and prepare </a:t>
            </a:r>
            <a:r>
              <a:rPr lang="en-US" b="1" u="sng" dirty="0" smtClean="0">
                <a:cs typeface="Times New Roman" pitchFamily="18" charset="0"/>
              </a:rPr>
              <a:t>equipment</a:t>
            </a:r>
            <a:r>
              <a:rPr lang="en-US" dirty="0" smtClean="0">
                <a:cs typeface="Times New Roman" pitchFamily="18" charset="0"/>
              </a:rPr>
              <a:t>:</a:t>
            </a:r>
          </a:p>
          <a:p>
            <a:pPr eaLnBrk="1" hangingPunct="1">
              <a:lnSpc>
                <a:spcPct val="90000"/>
              </a:lnSpc>
            </a:pPr>
            <a:endParaRPr lang="en-US" dirty="0" smtClean="0">
              <a:cs typeface="Times New Roman" pitchFamily="18" charset="0"/>
            </a:endParaRPr>
          </a:p>
          <a:p>
            <a:pPr lvl="1" eaLnBrk="1" hangingPunct="1">
              <a:lnSpc>
                <a:spcPct val="90000"/>
              </a:lnSpc>
            </a:pPr>
            <a:r>
              <a:rPr lang="en-US" dirty="0">
                <a:cs typeface="Times New Roman" pitchFamily="18" charset="0"/>
              </a:rPr>
              <a:t>p</a:t>
            </a:r>
            <a:r>
              <a:rPr lang="en-US" dirty="0" smtClean="0">
                <a:cs typeface="Times New Roman" pitchFamily="18" charset="0"/>
              </a:rPr>
              <a:t>ersonal protection equipment</a:t>
            </a:r>
          </a:p>
          <a:p>
            <a:pPr lvl="1" eaLnBrk="1" hangingPunct="1">
              <a:lnSpc>
                <a:spcPct val="90000"/>
              </a:lnSpc>
            </a:pPr>
            <a:r>
              <a:rPr lang="en-US" dirty="0" smtClean="0">
                <a:cs typeface="Times New Roman" pitchFamily="18" charset="0"/>
              </a:rPr>
              <a:t>suction equipment: open or closed and </a:t>
            </a:r>
            <a:r>
              <a:rPr lang="en-US" dirty="0">
                <a:cs typeface="Times New Roman" pitchFamily="18" charset="0"/>
              </a:rPr>
              <a:t>y</a:t>
            </a:r>
            <a:r>
              <a:rPr lang="en-US" dirty="0" smtClean="0">
                <a:cs typeface="Times New Roman" pitchFamily="18" charset="0"/>
              </a:rPr>
              <a:t>ankauer</a:t>
            </a:r>
          </a:p>
          <a:p>
            <a:pPr lvl="1" eaLnBrk="1" hangingPunct="1">
              <a:lnSpc>
                <a:spcPct val="90000"/>
              </a:lnSpc>
            </a:pPr>
            <a:r>
              <a:rPr lang="en-US" dirty="0" smtClean="0">
                <a:cs typeface="Times New Roman" pitchFamily="18" charset="0"/>
              </a:rPr>
              <a:t>oxygen set up</a:t>
            </a:r>
          </a:p>
          <a:p>
            <a:pPr lvl="1" eaLnBrk="1" hangingPunct="1">
              <a:lnSpc>
                <a:spcPct val="90000"/>
              </a:lnSpc>
            </a:pPr>
            <a:r>
              <a:rPr lang="en-US" dirty="0" smtClean="0">
                <a:cs typeface="Times New Roman" pitchFamily="18" charset="0"/>
              </a:rPr>
              <a:t>resuscitation bag &amp; mask</a:t>
            </a:r>
          </a:p>
          <a:p>
            <a:pPr lvl="1" eaLnBrk="1" hangingPunct="1">
              <a:lnSpc>
                <a:spcPct val="90000"/>
              </a:lnSpc>
            </a:pPr>
            <a:r>
              <a:rPr lang="en-US" dirty="0" smtClean="0">
                <a:cs typeface="Times New Roman" pitchFamily="18" charset="0"/>
              </a:rPr>
              <a:t>Monitoring equipment (ECG, pulse oximeter…)</a:t>
            </a:r>
          </a:p>
          <a:p>
            <a:pPr lvl="1" eaLnBrk="1" hangingPunct="1">
              <a:lnSpc>
                <a:spcPct val="90000"/>
              </a:lnSpc>
            </a:pPr>
            <a:r>
              <a:rPr lang="en-US" dirty="0" smtClean="0">
                <a:cs typeface="Times New Roman" pitchFamily="18" charset="0"/>
              </a:rPr>
              <a:t>10 mL syringe</a:t>
            </a:r>
          </a:p>
          <a:p>
            <a:pPr lvl="1" eaLnBrk="1" hangingPunct="1">
              <a:lnSpc>
                <a:spcPct val="90000"/>
              </a:lnSpc>
            </a:pPr>
            <a:r>
              <a:rPr lang="en-US" dirty="0">
                <a:cs typeface="Times New Roman" pitchFamily="18" charset="0"/>
              </a:rPr>
              <a:t>s</a:t>
            </a:r>
            <a:r>
              <a:rPr lang="en-US" dirty="0" smtClean="0">
                <a:cs typeface="Times New Roman" pitchFamily="18" charset="0"/>
              </a:rPr>
              <a:t>cissors</a:t>
            </a:r>
          </a:p>
          <a:p>
            <a:pPr lvl="1" eaLnBrk="1" hangingPunct="1">
              <a:lnSpc>
                <a:spcPct val="90000"/>
              </a:lnSpc>
            </a:pPr>
            <a:r>
              <a:rPr lang="en-US" dirty="0" smtClean="0">
                <a:cs typeface="Times New Roman" pitchFamily="18" charset="0"/>
              </a:rPr>
              <a:t>treatment nebulizer and Alpha agent (i.e., </a:t>
            </a:r>
            <a:r>
              <a:rPr lang="en-US" dirty="0" err="1" smtClean="0">
                <a:cs typeface="Times New Roman" pitchFamily="18" charset="0"/>
              </a:rPr>
              <a:t>epi</a:t>
            </a:r>
            <a:r>
              <a:rPr lang="en-US" dirty="0" smtClean="0">
                <a:cs typeface="Times New Roman" pitchFamily="18" charset="0"/>
              </a:rPr>
              <a:t>)</a:t>
            </a:r>
          </a:p>
          <a:p>
            <a:pPr lvl="1" eaLnBrk="1" hangingPunct="1">
              <a:lnSpc>
                <a:spcPct val="90000"/>
              </a:lnSpc>
            </a:pPr>
            <a:r>
              <a:rPr lang="en-US" dirty="0" smtClean="0">
                <a:cs typeface="Times New Roman" pitchFamily="18" charset="0"/>
              </a:rPr>
              <a:t>re-intubation supplies</a:t>
            </a:r>
            <a:endParaRPr lang="en-US" dirty="0" smtClean="0"/>
          </a:p>
        </p:txBody>
      </p:sp>
    </p:spTree>
    <p:custDataLst>
      <p:tags r:id="rId1"/>
    </p:custDataLst>
    <p:extLst>
      <p:ext uri="{BB962C8B-B14F-4D97-AF65-F5344CB8AC3E}">
        <p14:creationId xmlns:p14="http://schemas.microsoft.com/office/powerpoint/2010/main" val="3500482502"/>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685800" y="609600"/>
            <a:ext cx="7772400" cy="838200"/>
          </a:xfrm>
        </p:spPr>
        <p:txBody>
          <a:bodyPr/>
          <a:lstStyle/>
          <a:p>
            <a:pPr algn="l" eaLnBrk="1" hangingPunct="1"/>
            <a:r>
              <a:rPr lang="en-US" dirty="0"/>
              <a:t>Preparation for Extubation:</a:t>
            </a:r>
            <a:endParaRPr lang="en-US" dirty="0" smtClean="0"/>
          </a:p>
        </p:txBody>
      </p:sp>
      <p:sp>
        <p:nvSpPr>
          <p:cNvPr id="219139" name="Rectangle 3"/>
          <p:cNvSpPr>
            <a:spLocks noGrp="1" noChangeArrowheads="1"/>
          </p:cNvSpPr>
          <p:nvPr>
            <p:ph sz="half" idx="1"/>
          </p:nvPr>
        </p:nvSpPr>
        <p:spPr>
          <a:xfrm>
            <a:off x="457200" y="1828800"/>
            <a:ext cx="8382000" cy="4648200"/>
          </a:xfrm>
        </p:spPr>
        <p:txBody>
          <a:bodyPr/>
          <a:lstStyle/>
          <a:p>
            <a:pPr eaLnBrk="1" hangingPunct="1">
              <a:lnSpc>
                <a:spcPct val="90000"/>
              </a:lnSpc>
            </a:pPr>
            <a:r>
              <a:rPr lang="en-US" sz="2400" dirty="0" smtClean="0">
                <a:cs typeface="Times New Roman" pitchFamily="18" charset="0"/>
              </a:rPr>
              <a:t>Prepare yourself:</a:t>
            </a:r>
          </a:p>
          <a:p>
            <a:pPr lvl="1" eaLnBrk="1" hangingPunct="1">
              <a:lnSpc>
                <a:spcPct val="90000"/>
              </a:lnSpc>
            </a:pPr>
            <a:r>
              <a:rPr lang="en-US" sz="2000" dirty="0" smtClean="0">
                <a:cs typeface="Times New Roman" pitchFamily="18" charset="0"/>
              </a:rPr>
              <a:t>Wash </a:t>
            </a:r>
            <a:r>
              <a:rPr lang="en-US" sz="2000" dirty="0">
                <a:cs typeface="Times New Roman" pitchFamily="18" charset="0"/>
              </a:rPr>
              <a:t>hands </a:t>
            </a:r>
            <a:endParaRPr lang="en-US" sz="2000" dirty="0" smtClean="0">
              <a:cs typeface="Times New Roman" pitchFamily="18" charset="0"/>
            </a:endParaRPr>
          </a:p>
          <a:p>
            <a:pPr lvl="1" eaLnBrk="1" hangingPunct="1">
              <a:lnSpc>
                <a:spcPct val="90000"/>
              </a:lnSpc>
            </a:pPr>
            <a:r>
              <a:rPr lang="en-US" sz="2000" dirty="0" smtClean="0">
                <a:cs typeface="Times New Roman" pitchFamily="18" charset="0"/>
              </a:rPr>
              <a:t>Put </a:t>
            </a:r>
            <a:r>
              <a:rPr lang="en-US" sz="2000" dirty="0">
                <a:cs typeface="Times New Roman" pitchFamily="18" charset="0"/>
              </a:rPr>
              <a:t>on </a:t>
            </a:r>
            <a:r>
              <a:rPr lang="en-US" sz="2000" dirty="0" smtClean="0">
                <a:cs typeface="Times New Roman" pitchFamily="18" charset="0"/>
              </a:rPr>
              <a:t>PPE (gloves </a:t>
            </a:r>
            <a:r>
              <a:rPr lang="en-US" sz="2000" dirty="0">
                <a:cs typeface="Times New Roman" pitchFamily="18" charset="0"/>
              </a:rPr>
              <a:t>and fluid </a:t>
            </a:r>
            <a:r>
              <a:rPr lang="en-US" sz="2000" dirty="0" smtClean="0">
                <a:cs typeface="Times New Roman" pitchFamily="18" charset="0"/>
              </a:rPr>
              <a:t>shield)</a:t>
            </a:r>
            <a:endParaRPr lang="en-US" sz="2000" dirty="0">
              <a:cs typeface="Times New Roman" pitchFamily="18" charset="0"/>
            </a:endParaRPr>
          </a:p>
          <a:p>
            <a:pPr eaLnBrk="1" hangingPunct="1">
              <a:lnSpc>
                <a:spcPct val="90000"/>
              </a:lnSpc>
            </a:pPr>
            <a:endParaRPr lang="en-US" dirty="0" smtClean="0">
              <a:cs typeface="Times New Roman" pitchFamily="18" charset="0"/>
            </a:endParaRPr>
          </a:p>
          <a:p>
            <a:pPr eaLnBrk="1" hangingPunct="1">
              <a:lnSpc>
                <a:spcPct val="90000"/>
              </a:lnSpc>
            </a:pPr>
            <a:r>
              <a:rPr lang="en-US" sz="2400" dirty="0" smtClean="0">
                <a:cs typeface="Times New Roman" pitchFamily="18" charset="0"/>
              </a:rPr>
              <a:t>Prepare the </a:t>
            </a:r>
            <a:r>
              <a:rPr lang="en-US" sz="2400" b="1" u="sng" dirty="0" smtClean="0">
                <a:cs typeface="Times New Roman" pitchFamily="18" charset="0"/>
              </a:rPr>
              <a:t>patient</a:t>
            </a:r>
            <a:r>
              <a:rPr lang="en-US" sz="2400" dirty="0" smtClean="0">
                <a:cs typeface="Times New Roman" pitchFamily="18" charset="0"/>
              </a:rPr>
              <a:t>:</a:t>
            </a:r>
          </a:p>
          <a:p>
            <a:pPr lvl="1" eaLnBrk="1" hangingPunct="1">
              <a:lnSpc>
                <a:spcPct val="90000"/>
              </a:lnSpc>
            </a:pPr>
            <a:r>
              <a:rPr lang="en-US" sz="2000" dirty="0" smtClean="0">
                <a:cs typeface="Times New Roman" pitchFamily="18" charset="0"/>
              </a:rPr>
              <a:t>Discontinue tube feeding 4 – 6 hours prior</a:t>
            </a:r>
          </a:p>
          <a:p>
            <a:pPr lvl="1" eaLnBrk="1" hangingPunct="1">
              <a:lnSpc>
                <a:spcPct val="90000"/>
              </a:lnSpc>
            </a:pPr>
            <a:r>
              <a:rPr lang="en-US" sz="2000" dirty="0" smtClean="0">
                <a:cs typeface="Times New Roman" pitchFamily="18" charset="0"/>
              </a:rPr>
              <a:t>Explain procedure to patient</a:t>
            </a:r>
          </a:p>
          <a:p>
            <a:pPr lvl="1" eaLnBrk="1" hangingPunct="1">
              <a:lnSpc>
                <a:spcPct val="90000"/>
              </a:lnSpc>
            </a:pPr>
            <a:r>
              <a:rPr lang="en-US" sz="2000" dirty="0" smtClean="0">
                <a:cs typeface="Times New Roman" pitchFamily="18" charset="0"/>
              </a:rPr>
              <a:t>Place patient in </a:t>
            </a:r>
            <a:r>
              <a:rPr lang="en-US" sz="2000" dirty="0" smtClean="0">
                <a:solidFill>
                  <a:schemeClr val="tx2">
                    <a:lumMod val="60000"/>
                    <a:lumOff val="40000"/>
                  </a:schemeClr>
                </a:solidFill>
                <a:cs typeface="Times New Roman" pitchFamily="18" charset="0"/>
              </a:rPr>
              <a:t>semi or high fowlers </a:t>
            </a:r>
          </a:p>
          <a:p>
            <a:pPr lvl="1" eaLnBrk="1" hangingPunct="1">
              <a:lnSpc>
                <a:spcPct val="90000"/>
              </a:lnSpc>
            </a:pPr>
            <a:r>
              <a:rPr lang="en-US" sz="2000" dirty="0" smtClean="0">
                <a:cs typeface="Times New Roman" pitchFamily="18" charset="0"/>
              </a:rPr>
              <a:t>Attach pulse oximeter</a:t>
            </a:r>
          </a:p>
          <a:p>
            <a:pPr lvl="1" eaLnBrk="1" hangingPunct="1">
              <a:lnSpc>
                <a:spcPct val="90000"/>
              </a:lnSpc>
            </a:pPr>
            <a:r>
              <a:rPr lang="en-US" sz="2000" dirty="0" smtClean="0">
                <a:cs typeface="Times New Roman" pitchFamily="18" charset="0"/>
              </a:rPr>
              <a:t>Hyperoxygenation pre &amp; post suction</a:t>
            </a:r>
          </a:p>
          <a:p>
            <a:pPr lvl="1" eaLnBrk="1" hangingPunct="1">
              <a:lnSpc>
                <a:spcPct val="90000"/>
              </a:lnSpc>
            </a:pPr>
            <a:r>
              <a:rPr lang="en-US" sz="2000" dirty="0">
                <a:cs typeface="Times New Roman" pitchFamily="18" charset="0"/>
              </a:rPr>
              <a:t>Suction </a:t>
            </a:r>
            <a:r>
              <a:rPr lang="en-US" sz="2000" dirty="0" smtClean="0">
                <a:cs typeface="Times New Roman" pitchFamily="18" charset="0"/>
              </a:rPr>
              <a:t>oral pharynx and above </a:t>
            </a:r>
            <a:r>
              <a:rPr lang="en-US" sz="2000" dirty="0">
                <a:cs typeface="Times New Roman" pitchFamily="18" charset="0"/>
              </a:rPr>
              <a:t>the cuff</a:t>
            </a:r>
          </a:p>
          <a:p>
            <a:pPr lvl="1" eaLnBrk="1" hangingPunct="1">
              <a:lnSpc>
                <a:spcPct val="90000"/>
              </a:lnSpc>
            </a:pPr>
            <a:r>
              <a:rPr lang="en-US" sz="2000" dirty="0" smtClean="0">
                <a:cs typeface="Times New Roman" pitchFamily="18" charset="0"/>
              </a:rPr>
              <a:t>Suction the ETT</a:t>
            </a:r>
          </a:p>
          <a:p>
            <a:pPr lvl="3" eaLnBrk="1" hangingPunct="1">
              <a:lnSpc>
                <a:spcPct val="90000"/>
              </a:lnSpc>
            </a:pPr>
            <a:endParaRPr lang="en-US" sz="1400" dirty="0" smtClean="0">
              <a:cs typeface="Times New Roman" pitchFamily="18" charset="0"/>
            </a:endParaRPr>
          </a:p>
        </p:txBody>
      </p:sp>
    </p:spTree>
    <p:custDataLst>
      <p:tags r:id="rId1"/>
    </p:custDataLst>
    <p:extLst>
      <p:ext uri="{BB962C8B-B14F-4D97-AF65-F5344CB8AC3E}">
        <p14:creationId xmlns:p14="http://schemas.microsoft.com/office/powerpoint/2010/main" val="4245819505"/>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Preparation for Extubation:</a:t>
            </a:r>
          </a:p>
        </p:txBody>
      </p:sp>
      <p:sp>
        <p:nvSpPr>
          <p:cNvPr id="3" name="Content Placeholder 2"/>
          <p:cNvSpPr>
            <a:spLocks noGrp="1"/>
          </p:cNvSpPr>
          <p:nvPr>
            <p:ph idx="1"/>
          </p:nvPr>
        </p:nvSpPr>
        <p:spPr>
          <a:xfrm>
            <a:off x="381000" y="1981200"/>
            <a:ext cx="8382000" cy="4572000"/>
          </a:xfrm>
        </p:spPr>
        <p:txBody>
          <a:bodyPr/>
          <a:lstStyle/>
          <a:p>
            <a:r>
              <a:rPr lang="en-US" sz="2800" dirty="0" smtClean="0"/>
              <a:t>Prepare the tube</a:t>
            </a:r>
            <a:r>
              <a:rPr lang="en-US" dirty="0" smtClean="0"/>
              <a:t>:</a:t>
            </a:r>
          </a:p>
          <a:p>
            <a:pPr lvl="1"/>
            <a:r>
              <a:rPr lang="en-US" sz="2400" dirty="0">
                <a:cs typeface="Times New Roman" pitchFamily="18" charset="0"/>
              </a:rPr>
              <a:t>Deflate the </a:t>
            </a:r>
            <a:r>
              <a:rPr lang="en-US" sz="2400" dirty="0" smtClean="0">
                <a:cs typeface="Times New Roman" pitchFamily="18" charset="0"/>
              </a:rPr>
              <a:t>cuff while squeezing the bag or having the patient cough </a:t>
            </a:r>
            <a:r>
              <a:rPr lang="en-US" sz="2000" dirty="0" smtClean="0">
                <a:cs typeface="Times New Roman" pitchFamily="18" charset="0"/>
              </a:rPr>
              <a:t>(moves secretions from above cuff to mouth)</a:t>
            </a:r>
          </a:p>
          <a:p>
            <a:pPr lvl="1"/>
            <a:endParaRPr lang="en-US" dirty="0">
              <a:cs typeface="Times New Roman" pitchFamily="18" charset="0"/>
            </a:endParaRPr>
          </a:p>
          <a:p>
            <a:pPr eaLnBrk="1" hangingPunct="1">
              <a:lnSpc>
                <a:spcPct val="90000"/>
              </a:lnSpc>
            </a:pPr>
            <a:r>
              <a:rPr lang="en-US" sz="2800" dirty="0" smtClean="0">
                <a:solidFill>
                  <a:srgbClr val="FFFF00"/>
                </a:solidFill>
              </a:rPr>
              <a:t>QUESTION:  Why </a:t>
            </a:r>
            <a:r>
              <a:rPr lang="en-US" sz="2800" dirty="0">
                <a:solidFill>
                  <a:srgbClr val="FFFF00"/>
                </a:solidFill>
              </a:rPr>
              <a:t>is it inappropriate to </a:t>
            </a:r>
            <a:r>
              <a:rPr lang="en-US" sz="2800" u="sng" dirty="0">
                <a:solidFill>
                  <a:srgbClr val="FFFF00"/>
                </a:solidFill>
              </a:rPr>
              <a:t>cut the pilot balloon</a:t>
            </a:r>
            <a:r>
              <a:rPr lang="en-US" sz="2800" dirty="0">
                <a:solidFill>
                  <a:srgbClr val="FFFF00"/>
                </a:solidFill>
              </a:rPr>
              <a:t> prior to extubation?</a:t>
            </a:r>
          </a:p>
          <a:p>
            <a:pPr lvl="3" eaLnBrk="1" hangingPunct="1">
              <a:lnSpc>
                <a:spcPct val="90000"/>
              </a:lnSpc>
            </a:pPr>
            <a:endParaRPr lang="en-US" sz="1600" dirty="0">
              <a:solidFill>
                <a:srgbClr val="FF0000"/>
              </a:solidFill>
            </a:endParaRPr>
          </a:p>
          <a:p>
            <a:pPr lvl="1" eaLnBrk="1" hangingPunct="1">
              <a:lnSpc>
                <a:spcPct val="90000"/>
              </a:lnSpc>
            </a:pPr>
            <a:r>
              <a:rPr lang="en-US" sz="2400" dirty="0"/>
              <a:t>The vocal cords would be used to cause cuff </a:t>
            </a:r>
            <a:r>
              <a:rPr lang="en-US" sz="2400" dirty="0" smtClean="0"/>
              <a:t>deflation</a:t>
            </a:r>
            <a:endParaRPr lang="en-US" sz="2400" dirty="0"/>
          </a:p>
          <a:p>
            <a:pPr lvl="1" eaLnBrk="1" hangingPunct="1">
              <a:lnSpc>
                <a:spcPct val="90000"/>
              </a:lnSpc>
            </a:pPr>
            <a:r>
              <a:rPr lang="en-US" sz="2400" dirty="0"/>
              <a:t>Vocal cord damage could </a:t>
            </a:r>
            <a:r>
              <a:rPr lang="en-US" sz="2400" dirty="0" smtClean="0"/>
              <a:t>occur</a:t>
            </a:r>
            <a:endParaRPr lang="en-US" sz="2400" dirty="0"/>
          </a:p>
          <a:p>
            <a:pPr lvl="1" eaLnBrk="1" hangingPunct="1">
              <a:lnSpc>
                <a:spcPct val="90000"/>
              </a:lnSpc>
            </a:pPr>
            <a:r>
              <a:rPr lang="en-US" sz="2400" dirty="0"/>
              <a:t>Tube is useless in case emergency reintubation is required.</a:t>
            </a:r>
          </a:p>
          <a:p>
            <a:pPr lvl="1"/>
            <a:endParaRPr lang="en-US" dirty="0">
              <a:cs typeface="Times New Roman" pitchFamily="18" charset="0"/>
            </a:endParaRPr>
          </a:p>
          <a:p>
            <a:pPr lvl="1"/>
            <a:endParaRPr lang="en-US" dirty="0"/>
          </a:p>
        </p:txBody>
      </p:sp>
    </p:spTree>
    <p:extLst>
      <p:ext uri="{BB962C8B-B14F-4D97-AF65-F5344CB8AC3E}">
        <p14:creationId xmlns:p14="http://schemas.microsoft.com/office/powerpoint/2010/main" val="12901033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DELIMITERS" val="3.1"/>
</p:tagLst>
</file>

<file path=ppt/tags/tag65.xml><?xml version="1.0" encoding="utf-8"?>
<p:tagLst xmlns:a="http://schemas.openxmlformats.org/drawingml/2006/main" xmlns:r="http://schemas.openxmlformats.org/officeDocument/2006/relationships" xmlns:p="http://schemas.openxmlformats.org/presentationml/2006/main">
  <p:tag name="DELIMITERS" val="3.1"/>
</p:tagLst>
</file>

<file path=ppt/tags/tag6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1.xml><?xml version="1.0" encoding="utf-8"?>
<p:tagLst xmlns:a="http://schemas.openxmlformats.org/drawingml/2006/main" xmlns:r="http://schemas.openxmlformats.org/officeDocument/2006/relationships" xmlns:p="http://schemas.openxmlformats.org/presentationml/2006/main">
  <p:tag name="DELIMITERS" val="3.1"/>
</p:tagLst>
</file>

<file path=ppt/tags/tag72.xml><?xml version="1.0" encoding="utf-8"?>
<p:tagLst xmlns:a="http://schemas.openxmlformats.org/drawingml/2006/main" xmlns:r="http://schemas.openxmlformats.org/officeDocument/2006/relationships" xmlns:p="http://schemas.openxmlformats.org/presentationml/2006/main">
  <p:tag name="DELIMITERS" val="3.1"/>
</p:tagLst>
</file>

<file path=ppt/tags/tag7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4.xml><?xml version="1.0" encoding="utf-8"?>
<p:tagLst xmlns:a="http://schemas.openxmlformats.org/drawingml/2006/main" xmlns:r="http://schemas.openxmlformats.org/officeDocument/2006/relationships" xmlns:p="http://schemas.openxmlformats.org/presentationml/2006/main">
  <p:tag name="DELIMITERS" val="3.1"/>
</p:tagLst>
</file>

<file path=ppt/tags/tag75.xml><?xml version="1.0" encoding="utf-8"?>
<p:tagLst xmlns:a="http://schemas.openxmlformats.org/drawingml/2006/main" xmlns:r="http://schemas.openxmlformats.org/officeDocument/2006/relationships" xmlns:p="http://schemas.openxmlformats.org/presentationml/2006/main">
  <p:tag name="DELIMITERS" val="3.1"/>
</p:tagLst>
</file>

<file path=ppt/tags/tag7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7.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7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0.xml><?xml version="1.0" encoding="utf-8"?>
<p:tagLst xmlns:a="http://schemas.openxmlformats.org/drawingml/2006/main" xmlns:r="http://schemas.openxmlformats.org/officeDocument/2006/relationships" xmlns:p="http://schemas.openxmlformats.org/presentationml/2006/main">
  <p:tag name="SLIDEID" val="6CBA0189F6F543F8A9B7789677B8A863"/>
  <p:tag name="SLIDETYPE" val="Q"/>
  <p:tag name="DEMOGRAPHIC" val="False"/>
  <p:tag name="TEAMASSIGN" val="False"/>
  <p:tag name="SPEEDSCORING" val="False"/>
  <p:tag name="CORRECTPOINTVALUE" val="100"/>
  <p:tag name="INCORRECTPOINTVALUE" val="0"/>
  <p:tag name="ZEROBASED" val="False"/>
  <p:tag name="DELIMITERS" val="3.1"/>
  <p:tag name="VALUEFORMAT" val="0%"/>
  <p:tag name="ANSWERSALIAS" val="Enter answer text...|smicln|A negative sputum culture and sensitivity has been reported |smicln|The patient’s ABGs are within normal range |smicln|Breath sounds are heard around the tube on auscultation"/>
  <p:tag name="SLIDEORDER" val="4"/>
  <p:tag name="SLIDEGUID" val="B554CCAA17BF4D97A5D03075D2498C84"/>
  <p:tag name="TOTALRESPONSES" val="15"/>
  <p:tag name="RESPONSECOUNT" val="15"/>
  <p:tag name="SLICED" val="False"/>
  <p:tag name="RESPONSES" val="1;4;4;4;4;1;4;4;4;4;4;4;4;4;4;"/>
  <p:tag name="CHARTSTRINGSTD" val="2 0 0 13"/>
  <p:tag name="CHARTSTRINGREV" val="13 0 0 2"/>
  <p:tag name="CHARTSTRINGSTDPER" val="0.133333333333333 0 0 0.866666666666667"/>
  <p:tag name="CHARTSTRINGREVPER" val="0.866666666666667 0 0 0.133333333333333"/>
  <p:tag name="VALUES" val="Incorrect|smicln|Incorrect|smicln|Incorrect|smicln|Correct"/>
  <p:tag name="RESPONSESGATHERED" val="False"/>
  <p:tag name="RESTORECOUNTDOWNTIMER" val="False"/>
  <p:tag name="COUNTDOWNSECONDS" val="15"/>
  <p:tag name="TYPE" val="MultiChoiceSlide"/>
  <p:tag name="LIVECHARTING" val="False"/>
  <p:tag name="TPQUESTIONXML" val="﻿&lt;?xml version=&quot;1.0&quot; encoding=&quot;utf-8&quot;?&gt;&#10;&lt;questionlist&gt;&#10;    &lt;properties&gt;&#10;        &lt;guid&gt;BBAD3B38345C4B0094CC3B6FDCF404B4&lt;/guid&gt;&#10;        &lt;description /&gt;&#10;        &lt;date&gt;9/5/2013 8:16:04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BAAB32DD3804B20860B89F5FA0EE0CC&lt;/guid&gt;&#10;            &lt;repollguid&gt;F0B68B31968F4EB29A82D6FEE6863E5D&lt;/repollguid&gt;&#10;            &lt;sourceid&gt;AFDDE884AACE4C7AB9850B6A5489C539&lt;/sourceid&gt;&#10;            &lt;questiontext&gt;Q#57.  A 2 yr-old child with croup has been intubated for 4 days with a 4 mm ID uncuffed endotracheal tube.  Heated aerosol at an FIO2 of .21 has been delivered to the intubated patient.  The physician asks the therapist to evaluate the patient for possible extubation.  Which of the following would most likely indicate that the patient is ready for extubation?&lt;/questiontext&gt;&#10;            &lt;showresults&gt;True&lt;/showresults&gt;&#10;            &lt;responsegrid&gt;0&lt;/responsegrid&gt;&#10;            &lt;countdowntimer&gt;False&lt;/countdowntimer&gt;&#10;            &lt;correctvalue&gt;100&lt;/correctvalue&gt;&#10;            &lt;incorrectvalue&gt;0&lt;/incorrectvalue&gt;&#10;            &lt;responselimit&gt;1&lt;/responselimit&gt;&#10;            &lt;bulletstyle&gt;2&lt;/bulletstyle&gt;&#10;            &lt;answers&gt;&#10;                &lt;answer&gt;&#10;                    &lt;guid&gt;79A776A7256840B9AF38E62033233866&lt;/guid&gt;&#10;                    &lt;answertext&gt;The patient is making normal quiet ventilator efforts &lt;/answertext&gt;&#10;                    &lt;valuetype&gt;-1&lt;/valuetype&gt;&#10;                &lt;/answer&gt;&#10;                &lt;answer&gt;&#10;                    &lt;guid&gt;FC960DC32E464226A492729EA4577615&lt;/guid&gt;&#10;                    &lt;answertext&gt;A negative sputum culture and sensitivity has been reported &lt;/answertext&gt;&#10;                    &lt;valuetype&gt;-1&lt;/valuetype&gt;&#10;                &lt;/answer&gt;&#10;                &lt;answer&gt;&#10;                    &lt;guid&gt;4F5E240DBBB44A059AA0E013E4275959&lt;/guid&gt;&#10;                    &lt;answertext&gt;The patient’s ABGs are within normal range &lt;/answertext&gt;&#10;                    &lt;valuetype&gt;-1&lt;/valuetype&gt;&#10;                &lt;/answer&gt;&#10;                &lt;answer&gt;&#10;                    &lt;guid&gt;5E746AF1AF284A249977777077609F83&lt;/guid&gt;&#10;                    &lt;answertext&gt;Breath sounds are heard around the tube on auscultation&lt;/answertext&gt;&#10;                    &lt;valuetype&gt;1&lt;/valuetype&gt;&#10;                &lt;/answer&gt;&#10;            &lt;/answers&gt;&#10;        &lt;/multichoice&gt;&#10;    &lt;/questions&gt;&#10;&lt;/questionlist&gt;"/>
  <p:tag name="AUTOOPENPOLL" val="True"/>
  <p:tag name="AUTOFORMATCHART" val="True"/>
</p:tagLst>
</file>

<file path=ppt/tags/tag81.xml><?xml version="1.0" encoding="utf-8"?>
<p:tagLst xmlns:a="http://schemas.openxmlformats.org/drawingml/2006/main" xmlns:r="http://schemas.openxmlformats.org/officeDocument/2006/relationships" xmlns:p="http://schemas.openxmlformats.org/presentationml/2006/main">
  <p:tag name="TEXTLENGTH" val="212"/>
  <p:tag name="FONTSIZE" val="22"/>
  <p:tag name="BULLETTYPE" val="ppBulletAlphaUCPeriod"/>
  <p:tag name="ANSWERTEXT" val="The patient is making normal quiet ventilator efforts&#10;A negative sputum culture and sensitivity has been reported&#10;The patient’s ABGs are within normal range&#10;Breath sounds are heard around the tube on auscultation"/>
  <p:tag name="OLDNUMANSWERS" val="4"/>
  <p:tag name="ZEROBASED" val="False"/>
</p:tagLst>
</file>

<file path=ppt/tags/tag82.xml><?xml version="1.0" encoding="utf-8"?>
<p:tagLst xmlns:a="http://schemas.openxmlformats.org/drawingml/2006/main" xmlns:r="http://schemas.openxmlformats.org/officeDocument/2006/relationships" xmlns:p="http://schemas.openxmlformats.org/presentationml/2006/main">
  <p:tag name="CHARTTYPE" val="0"/>
  <p:tag name="TYPE" val="0"/>
  <p:tag name="NUMBERFORMAT" val="0"/>
  <p:tag name="LABELFORMAT" val="1"/>
  <p:tag name="COLORTYPE" val="SCHEME"/>
  <p:tag name="DEFINEDCOLORS" val="3,50,6,45,32,50,13,4,9,55,3"/>
</p:tagLst>
</file>

<file path=ppt/tags/tag83.xml><?xml version="1.0" encoding="utf-8"?>
<p:tagLst xmlns:a="http://schemas.openxmlformats.org/drawingml/2006/main" xmlns:r="http://schemas.openxmlformats.org/officeDocument/2006/relationships" xmlns:p="http://schemas.openxmlformats.org/presentationml/2006/main">
  <p:tag name="ISRESPTABLE" val="True"/>
</p:tagLst>
</file>

<file path=ppt/tags/tag84.xml><?xml version="1.0" encoding="utf-8"?>
<p:tagLst xmlns:a="http://schemas.openxmlformats.org/drawingml/2006/main" xmlns:r="http://schemas.openxmlformats.org/officeDocument/2006/relationships" xmlns:p="http://schemas.openxmlformats.org/presentationml/2006/main">
  <p:tag name="TYPE" val="0"/>
  <p:tag name="TPCOUNTDOWNSECONDS" val="15"/>
</p:tagLst>
</file>

<file path=ppt/tags/tag8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7.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8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6.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1592</TotalTime>
  <Words>2833</Words>
  <Application>Microsoft Office PowerPoint</Application>
  <PresentationFormat>On-screen Show (4:3)</PresentationFormat>
  <Paragraphs>602</Paragraphs>
  <Slides>108</Slides>
  <Notes>0</Notes>
  <HiddenSlides>8</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108</vt:i4>
      </vt:variant>
    </vt:vector>
  </HeadingPairs>
  <TitlesOfParts>
    <vt:vector size="110" baseType="lpstr">
      <vt:lpstr>Office Theme</vt:lpstr>
      <vt:lpstr>Microsoft Graph Chart</vt:lpstr>
      <vt:lpstr>RSPT 2335</vt:lpstr>
      <vt:lpstr>Parts of Module A AIRWAY MANAGEMENT</vt:lpstr>
      <vt:lpstr>OBJECTIVES</vt:lpstr>
      <vt:lpstr>RESOURCES</vt:lpstr>
      <vt:lpstr>RESOURCES</vt:lpstr>
      <vt:lpstr>Major Topics</vt:lpstr>
      <vt:lpstr>Oral Intubation Verification &amp; Stabilization </vt:lpstr>
      <vt:lpstr>Oral Intubation</vt:lpstr>
      <vt:lpstr>PowerPoint Presentation</vt:lpstr>
      <vt:lpstr>Endotracheal Airways</vt:lpstr>
      <vt:lpstr>Confirming Placement in the Trachea and Depth</vt:lpstr>
      <vt:lpstr>PowerPoint Presentation</vt:lpstr>
      <vt:lpstr>Confirming Placement</vt:lpstr>
      <vt:lpstr>Confirming Placement</vt:lpstr>
      <vt:lpstr>PowerPoint Presentation</vt:lpstr>
      <vt:lpstr>Confirming Placement</vt:lpstr>
      <vt:lpstr>Confirming Placement</vt:lpstr>
      <vt:lpstr>PowerPoint Presentation</vt:lpstr>
      <vt:lpstr>PowerPoint Presentation</vt:lpstr>
      <vt:lpstr>Confirming Placement</vt:lpstr>
      <vt:lpstr>Confirming Placement</vt:lpstr>
      <vt:lpstr>Confirming Depth</vt:lpstr>
      <vt:lpstr>Critical Thinking Question 22-4</vt:lpstr>
      <vt:lpstr>PowerPoint Presentation</vt:lpstr>
      <vt:lpstr>PowerPoint Presentation</vt:lpstr>
      <vt:lpstr>Securing &amp; Retaping</vt:lpstr>
      <vt:lpstr>PowerPoint Presentation</vt:lpstr>
      <vt:lpstr>Securing the Airway</vt:lpstr>
      <vt:lpstr>Securing the Airway</vt:lpstr>
      <vt:lpstr>PowerPoint Presentation</vt:lpstr>
      <vt:lpstr>PowerPoint Presentation</vt:lpstr>
      <vt:lpstr>PowerPoint Presentation</vt:lpstr>
      <vt:lpstr>    Anchor Fast</vt:lpstr>
      <vt:lpstr>PowerPoint Presentation</vt:lpstr>
      <vt:lpstr>NEO-fit™ Neonatal Endotracheal Tube Grip</vt:lpstr>
      <vt:lpstr>Retaping</vt:lpstr>
      <vt:lpstr>Retaping</vt:lpstr>
      <vt:lpstr>Lab Chapter 22.3</vt:lpstr>
      <vt:lpstr>Ventilator Associated Pneumonia (VAP) </vt:lpstr>
      <vt:lpstr>Nosocomial Infections</vt:lpstr>
      <vt:lpstr>Nosocomial Infections</vt:lpstr>
      <vt:lpstr>Ventilator Associated Pneumonia</vt:lpstr>
      <vt:lpstr>Ventilator Associated Pneumonia</vt:lpstr>
      <vt:lpstr>What can we do about VAP????  1.  Read: Pilbeam Chapter 17: pages 294-305  2.  Watch AARC Professor’s Rounds DVD:  Minimizing            VAP in 2011 – How Respiratory Therapists Can         Contribute  3.  Take post DVD quiz </vt:lpstr>
      <vt:lpstr>Strategies for VAP Prevention</vt:lpstr>
      <vt:lpstr>Strategies for VAP Prevention</vt:lpstr>
      <vt:lpstr>Strategies for VAP Prevention</vt:lpstr>
      <vt:lpstr>PowerPoint Presentation</vt:lpstr>
      <vt:lpstr>SealGuard Evac Endotracheal Tube</vt:lpstr>
      <vt:lpstr>PowerPoint Presentation</vt:lpstr>
      <vt:lpstr>Silver Coated Endotracheal Tubes</vt:lpstr>
      <vt:lpstr>PowerPoint Presentation</vt:lpstr>
      <vt:lpstr>PowerPoint Presentation</vt:lpstr>
      <vt:lpstr>Critical Thinking Question</vt:lpstr>
      <vt:lpstr>Cuff pressures  (Pilbeam)</vt:lpstr>
      <vt:lpstr>Strategies for VAP Prevention</vt:lpstr>
      <vt:lpstr>Importance of Oral Care</vt:lpstr>
      <vt:lpstr>Oral Care Procedure</vt:lpstr>
      <vt:lpstr>PowerPoint Presentation</vt:lpstr>
      <vt:lpstr>Strategies for VAP Prevention</vt:lpstr>
      <vt:lpstr>http://www.youtube.com/covidienplc#p/a/u/2/ZmVmm2viFOs </vt:lpstr>
      <vt:lpstr>Strategies for VAP Prevention</vt:lpstr>
      <vt:lpstr>Strategies for VAP Prevention</vt:lpstr>
      <vt:lpstr>Strategies for VAP Prevention</vt:lpstr>
      <vt:lpstr>Lab Chapter 24</vt:lpstr>
      <vt:lpstr>Alternative Airways and Accessories</vt:lpstr>
      <vt:lpstr>Hi-Lo™ Endotracheal Tube with Lanz™ Pressure Regulating Valve</vt:lpstr>
      <vt:lpstr>PowerPoint Presentation</vt:lpstr>
      <vt:lpstr>PowerPoint Presentation</vt:lpstr>
      <vt:lpstr>Emergency Medicine Tube (MET)</vt:lpstr>
      <vt:lpstr>PowerPoint Presentation</vt:lpstr>
      <vt:lpstr>PowerPoint Presentation</vt:lpstr>
      <vt:lpstr>PowerPoint Presentation</vt:lpstr>
      <vt:lpstr>Pediatric Cuffed ET Tubes</vt:lpstr>
      <vt:lpstr>PowerPoint Presentation</vt:lpstr>
      <vt:lpstr>Pediatric ET Size Calculations</vt:lpstr>
      <vt:lpstr>Pediatric ET Depth Calculations</vt:lpstr>
      <vt:lpstr>PowerPoint Presentation</vt:lpstr>
      <vt:lpstr>Broselow™ Pediatric Resuscitation System</vt:lpstr>
      <vt:lpstr>Broselow™ Pediatric Resuscitation System</vt:lpstr>
      <vt:lpstr>PowerPoint Presentation</vt:lpstr>
      <vt:lpstr>Infant Practice</vt:lpstr>
      <vt:lpstr>Exchanges &amp; Extubation </vt:lpstr>
      <vt:lpstr>ET Tube Exchanges</vt:lpstr>
      <vt:lpstr>Exchanging the ET Tube</vt:lpstr>
      <vt:lpstr>PowerPoint Presentation</vt:lpstr>
      <vt:lpstr>PowerPoint Presentation</vt:lpstr>
      <vt:lpstr>ET Tube Extubation</vt:lpstr>
      <vt:lpstr>Considerations Before Extubation</vt:lpstr>
      <vt:lpstr>Why Extubation?</vt:lpstr>
      <vt:lpstr>Why Extubation?</vt:lpstr>
      <vt:lpstr>Q#57.  A 2 yr-old child with croup has been intubated for 4 days with a 4 mm ID uncuffed endotracheal tube.  Heated aerosol at an FiO2 of .21 has been delivered to the intubated patient.  The physician asks the therapist to evaluate the patient for possible extubation.  Which of the following would most likely indicate that the patient is ready for extubation?</vt:lpstr>
      <vt:lpstr>PowerPoint Presentation</vt:lpstr>
      <vt:lpstr>How would you assess before extubation?</vt:lpstr>
      <vt:lpstr>PowerPoint Presentation</vt:lpstr>
      <vt:lpstr>What should be done if the patient fails the  “Cuff Leak Test”???</vt:lpstr>
      <vt:lpstr>Preparation for Extubation:</vt:lpstr>
      <vt:lpstr>Preparation for Extubation:</vt:lpstr>
      <vt:lpstr>Preparation for Extubation:</vt:lpstr>
      <vt:lpstr>Preparation for Extubation:</vt:lpstr>
      <vt:lpstr>The Extubation Procedure:</vt:lpstr>
      <vt:lpstr>Post - Extubation Procedure:</vt:lpstr>
      <vt:lpstr>Extubation Complications Immediate</vt:lpstr>
      <vt:lpstr>What should be done if the patient develops laryngospasm? </vt:lpstr>
      <vt:lpstr>Extubation Complications</vt:lpstr>
      <vt:lpstr>REINTUBATION STATS</vt:lpstr>
      <vt:lpstr>PRACTICE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Subtle Waves Template</dc:title>
  <dc:creator>Presentation Magazine</dc:creator>
  <cp:lastModifiedBy>Zahodnic, Richard</cp:lastModifiedBy>
  <cp:revision>80</cp:revision>
  <cp:lastPrinted>2015-07-30T18:33:11Z</cp:lastPrinted>
  <dcterms:modified xsi:type="dcterms:W3CDTF">2015-07-30T18:44:15Z</dcterms:modified>
</cp:coreProperties>
</file>